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0" r:id="rId2"/>
    <p:sldMasterId id="2147483675" r:id="rId3"/>
    <p:sldMasterId id="2147483687" r:id="rId4"/>
    <p:sldMasterId id="2147485021" r:id="rId5"/>
  </p:sldMasterIdLst>
  <p:notesMasterIdLst>
    <p:notesMasterId r:id="rId30"/>
  </p:notesMasterIdLst>
  <p:handoutMasterIdLst>
    <p:handoutMasterId r:id="rId31"/>
  </p:handoutMasterIdLst>
  <p:sldIdLst>
    <p:sldId id="1546" r:id="rId6"/>
    <p:sldId id="1542" r:id="rId7"/>
    <p:sldId id="1545" r:id="rId8"/>
    <p:sldId id="1543" r:id="rId9"/>
    <p:sldId id="459" r:id="rId10"/>
    <p:sldId id="460" r:id="rId11"/>
    <p:sldId id="461" r:id="rId12"/>
    <p:sldId id="1547" r:id="rId13"/>
    <p:sldId id="386" r:id="rId14"/>
    <p:sldId id="399" r:id="rId15"/>
    <p:sldId id="456" r:id="rId16"/>
    <p:sldId id="1548" r:id="rId17"/>
    <p:sldId id="347" r:id="rId18"/>
    <p:sldId id="356" r:id="rId19"/>
    <p:sldId id="357" r:id="rId20"/>
    <p:sldId id="449" r:id="rId21"/>
    <p:sldId id="415" r:id="rId22"/>
    <p:sldId id="1549" r:id="rId23"/>
    <p:sldId id="447" r:id="rId24"/>
    <p:sldId id="448" r:id="rId25"/>
    <p:sldId id="454" r:id="rId26"/>
    <p:sldId id="1550" r:id="rId27"/>
    <p:sldId id="1551" r:id="rId28"/>
    <p:sldId id="457" r:id="rId29"/>
  </p:sldIdLst>
  <p:sldSz cx="9144000" cy="6858000" type="screen4x3"/>
  <p:notesSz cx="7102475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00FF"/>
    <a:srgbClr val="66FFFF"/>
    <a:srgbClr val="969696"/>
    <a:srgbClr val="3333FF"/>
    <a:srgbClr val="FFFFCC"/>
    <a:srgbClr val="0099FF"/>
    <a:srgbClr val="CC0099"/>
    <a:srgbClr val="FF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7" autoAdjust="0"/>
    <p:restoredTop sz="92758" autoAdjust="0"/>
  </p:normalViewPr>
  <p:slideViewPr>
    <p:cSldViewPr>
      <p:cViewPr varScale="1">
        <p:scale>
          <a:sx n="152" d="100"/>
          <a:sy n="152" d="100"/>
        </p:scale>
        <p:origin x="11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812" y="-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6F04A3C5-E59F-4497-AAE7-710493970F02}" type="datetimeFigureOut">
              <a:rPr lang="ja-JP" altLang="en-US"/>
              <a:pPr>
                <a:defRPr/>
              </a:pPr>
              <a:t>2020/10/26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ABEFC5A2-592D-4564-BB75-A6A1BC7994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5" tIns="47712" rIns="95425" bIns="47712" numCol="1" anchor="t" anchorCtr="0" compatLnSpc="1">
            <a:prstTxWarp prst="textNoShape">
              <a:avLst/>
            </a:prstTxWarp>
          </a:bodyPr>
          <a:lstStyle>
            <a:lvl1pPr algn="l" defTabSz="954010" eaLnBrk="1" hangingPunct="1">
              <a:defRPr kumimoji="1" sz="13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5" tIns="47712" rIns="95425" bIns="47712" numCol="1" anchor="t" anchorCtr="0" compatLnSpc="1">
            <a:prstTxWarp prst="textNoShape">
              <a:avLst/>
            </a:prstTxWarp>
          </a:bodyPr>
          <a:lstStyle>
            <a:lvl1pPr algn="r" defTabSz="954010" eaLnBrk="1" hangingPunct="1">
              <a:defRPr kumimoji="1" sz="13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7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5" tIns="47712" rIns="95425" bIns="47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5" tIns="47712" rIns="95425" bIns="47712" numCol="1" anchor="b" anchorCtr="0" compatLnSpc="1">
            <a:prstTxWarp prst="textNoShape">
              <a:avLst/>
            </a:prstTxWarp>
          </a:bodyPr>
          <a:lstStyle>
            <a:lvl1pPr algn="l" defTabSz="954010" eaLnBrk="1" hangingPunct="1">
              <a:defRPr kumimoji="1" sz="13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5" tIns="47712" rIns="95425" bIns="47712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kumimoji="1" sz="1300"/>
            </a:lvl1pPr>
          </a:lstStyle>
          <a:p>
            <a:pPr>
              <a:defRPr/>
            </a:pPr>
            <a:fld id="{89AF4113-E87D-40EA-8EAF-CE281B370B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40" tIns="47720" rIns="95440" bIns="47720" anchor="b"/>
          <a:lstStyle>
            <a:lvl1pPr defTabSz="954088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54088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54088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54088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54088"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D79621FD-E16E-4FCB-AD61-A56C054E6AA7}" type="slidenum">
              <a:rPr kumimoji="1" lang="en-US" altLang="ja-JP" sz="1300"/>
              <a:pPr algn="r" eaLnBrk="1" hangingPunct="1"/>
              <a:t>1</a:t>
            </a:fld>
            <a:endParaRPr kumimoji="1" lang="en-US" altLang="ja-JP" sz="13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40" tIns="47720" rIns="95440" bIns="47720"/>
          <a:lstStyle/>
          <a:p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0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B604E1-2336-4F96-BF21-CC1B94840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6E0D7F-AC0D-4F02-A58C-2DE98D774335}" type="slidenum">
              <a:rPr lang="ja-JP" altLang="en-US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AC7EF51-C055-495A-AD28-371401CFCE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06E6CB2-80FB-4CC8-9002-9E934FB90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/>
              <a:t>Respectively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20EB9C-CD6B-4BD3-A3C8-79AEEF446B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B4DE9-A3E4-44EC-8B23-2BD527D628A4}" type="slidenum">
              <a:rPr lang="ja-JP" altLang="en-US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4A2C9BE-8DFE-4DC6-8B8C-AC5FC182BA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936BDDD-6C20-42BD-9406-4327F2DAD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正答数分布 </a:t>
            </a:r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 </a:t>
            </a: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やや右に片寄った分布</a:t>
            </a:r>
            <a:endParaRPr lang="ja-JP" altLang="en-US"/>
          </a:p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CDC967-7D95-4B24-9793-48A591C20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F79734-A69E-46FB-B5D6-CA35C2DF6826}" type="slidenum">
              <a:rPr lang="ja-JP" altLang="en-US"/>
              <a:pPr>
                <a:defRPr/>
              </a:pPr>
              <a:t>21</a:t>
            </a:fld>
            <a:endParaRPr lang="en-US" altLang="ja-JP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7B5B147-02EC-48D5-9998-E349F4838A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D34D16F-9FAE-4AF5-8F76-4460139B7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/>
              <a:t>Total : 225, 225/286=78.7%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59B3-DC60-4E72-82C9-099C3E61E48E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099E8-BD8C-4740-921C-D4E8349E71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758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5F9E-5C03-4DE4-8F9C-67C8FA413EF9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9CF2C-D8B7-4688-ADA8-260E5776C5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950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53213" y="457200"/>
            <a:ext cx="2166937" cy="55626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348413" cy="55626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FCDDB-EDBA-4E32-B381-2CC4B252AE3B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9968B-7E81-4CB9-8575-9863702F29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36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152400" y="457200"/>
            <a:ext cx="8667750" cy="5562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4E1C9-261C-49D2-97C2-E1B610FB3317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11BD0-75AB-476F-87A2-C8B3E7B75A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12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6775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152400" y="1905000"/>
            <a:ext cx="4257675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62475" y="1905000"/>
            <a:ext cx="4257675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86D9DF-1ED5-4000-9977-33041A1AD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629DBF-CF24-4C2F-89D0-FD10949F3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B28697C-379F-4733-A68F-11CABD30B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AA416-983E-4EF6-9BCE-2DCD10D2D8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8781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6775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257675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562475" y="1905000"/>
            <a:ext cx="4257675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562475" y="4038600"/>
            <a:ext cx="4257675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965ED5-82C6-47A4-A951-D4902EBB7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6B9BB-D562-4CE5-9F3D-C567CC5751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D13916-0B7E-4DF1-9A5C-FFA942494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22800-E68B-46FC-AA61-3C58D116F0E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2409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BE587-A547-4B87-9CF0-1021B0007272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EA84-DDF4-4736-8CE2-54CD6451C2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1648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C0DDE-19D2-4C45-824E-BF2252C160DE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D57B-FDF7-4BFD-ADE4-AE3E5D3386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1948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AA1BC-2698-4497-AF65-74B7A0D22572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F0C64-9CCE-404B-A18C-5BF121DD0B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3332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11188" y="1905000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91075" y="1905000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051F-A788-400D-949D-1445B71A4BB5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C817-5224-4EC5-A0EA-73A9DA3CE7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6947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49480-DD1A-48EE-BD22-FC1B75CEB64B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78E34-CE0D-4105-B306-61D93BD4E7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133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82DB9-EBDD-480C-B267-F43D4B246F45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1A14-CF12-4DBA-8937-355EFEB21E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4000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6B807-09AE-4EF9-AC5A-7FECA068521E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0CD7B-4CE6-49EB-87C6-0CC79DB538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0746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29594-3177-4E34-B4B2-8A8630815EDE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32675" y="64008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1E999-09C1-4D37-A717-B33BF1B4FB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1895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0D08-4BBA-4397-ABA7-70BDAE367088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00F9F-23ED-4AC2-A629-4A09628547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0659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98C0B-242A-4FFF-BA10-9B37C6D42779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E2133-3BA9-47A9-AF16-591F381219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847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D8D14-8255-4C5C-BACD-0DDD3981FA0B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C5B9E-11F7-4B2F-8320-37E9482CE0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0747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53213" y="457200"/>
            <a:ext cx="2166937" cy="55626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348413" cy="55626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F904-239F-432D-BC7C-67C041DEE8C3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8D3DC-5153-4810-A285-C65C4443DA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8567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B11F6-5CFF-42B3-9E8B-A628F23957E2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21210-DE65-46D8-BA19-E438DA5573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8818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E1682-A06B-49D4-B0B5-88C45999CBF7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79B8F-643C-4D1C-87D1-39601A40C3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91601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EE909-2793-4A00-BB20-66E407BFB850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3BDB-D5F7-43F1-B27D-4B2486E862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7530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11188" y="1905000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91075" y="1905000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E6EC4-34E8-4775-A9DB-2542C5C732A3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3C103-9D30-41C0-876B-5D2F5C36DA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086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7363-07AB-4198-B356-B01FDDF695F9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07C4-B451-402F-8ECF-7053FEE1E2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16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DD92-05BD-4026-87B9-D2219F37EA99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42221-571A-4E8E-8ED5-0A16A1214D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7086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776E7-9153-4463-8EDC-65A4E38400B0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990BE-15B2-4C70-9FC0-2FF4B27541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2801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48B25-0077-4B78-B6B0-0B16984C3981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32DF5-0A10-4D40-B65A-925C1F45AA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2309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2653E-855B-4FDE-9AAE-CDE5CC9EFD1E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53391-CE19-47C2-BB32-031716DC9A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5056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E4DD4-FA85-4387-9C5F-332D3A4C5D25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90B49-D742-48B8-A5C6-22F8E2FCB5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6092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23EF-2F57-4C15-90CE-800E5300D622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A5488-D525-4420-B419-E4D118CAB5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6247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53213" y="457200"/>
            <a:ext cx="2166937" cy="55626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348413" cy="55626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6F84D-6EA8-40F5-9B79-5F4AA1DB92CD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EA2BE-F8ED-4225-A04A-F6C02447D7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0254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ED501-F393-4318-8FA3-56C6750FA6B7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FAF88-B494-412E-9F2C-06DE85F9EE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1402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24B52-82A5-4011-80E3-0063A33B3548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16283-7A50-4DF6-AD52-9F572084E2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9386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31E76-FE6C-4999-8E52-C7AA3AE73448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B415A-36C9-4404-A46A-2DBC7A6967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730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11188" y="1905000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91075" y="1905000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F50D-4A0A-49AB-AB02-154F2EC2EC35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9F68A-BC6B-4687-8C72-B6DC31003A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9799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11188" y="1905000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91075" y="1905000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18B5D-457A-4E9C-A1E2-CB39978CF13E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E37D1-8FF4-469D-BE1C-9CE40E17BD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2506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5EB6C-2208-427B-A4EA-C7D17F2D2AEB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04C2-6CE5-4D03-877B-0506DA3BA2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1179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1F5D6-1A7A-4D84-B452-B7FD224BB1BE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E865-5AC6-4032-A6AB-9DD5808CE2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5161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9EB5-F44A-4A08-8780-07DCE844BBF0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76567-51F8-4C3B-A78E-84ADF2C66A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5252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2077-ACF0-4E84-9808-6F33CF97CEE6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8445D-87E7-4C7B-9683-C49A42F6E8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200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65498-9FB6-4E0A-85B7-AF383A828B02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5D67D-5447-4F90-A52C-DA1A9B209F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8292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A3925-58D7-4BAD-96B8-208DD3AB7CE9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E1326-710B-4738-AF1C-BB01DD293C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9237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53213" y="457200"/>
            <a:ext cx="2166937" cy="55626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348413" cy="55626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BC14F-E157-4E74-B2AC-5D84591505E2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725C4-0006-41EC-BA12-8FF75BC6B1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4462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03628-0870-476A-9FD6-83037A1A0F7A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2192A-CEA3-41F8-A531-5EF65EDF78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01705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BE5F-8B8F-42CC-B807-435001D1D41C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6D27F-3FFB-4BDE-9546-7635CCA14B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90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9B6F-FFC1-4ECF-94AA-F6ECC4B92C28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7EC9B-7EDA-4B73-9297-1CCC547EDB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92785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1774A-6623-4025-B581-C1BC18E62416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98DAA-7D2C-460D-84B5-1A3D6659D0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47583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11188" y="1905000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91075" y="1905000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98E2-37D3-4A50-B446-AFCF5B260E41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333E4-714B-4A44-9611-6E4124417D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264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EE777-B090-4455-A438-9C452B0BEB66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1EE23-42CD-43C2-AF99-0D6BDAF1AA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4865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8E20F-9F52-4873-90F3-A9974ADC48D6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3D6AA-767C-4CB6-99D9-7BBE2D20C7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1411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69FD-9A2D-4452-BD89-1D37EAD64E71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F2077-5BC9-4A32-8767-6DF6AA5957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76148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9F540-A2FF-474B-BB6E-3AB085DAF91C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7C951-4D73-4339-9BEA-4E13074E4E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7526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36730-9C7A-482B-926F-55403C5DD04B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6EDB9-EDCA-4C23-8AA1-76BC858644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88957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36E16-EE3B-41CA-A14D-205C9EF2CCB4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CCA6D-8AEA-431D-8AFB-69E355AA2F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7866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53213" y="457200"/>
            <a:ext cx="2166937" cy="55626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348413" cy="55626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FA3C6-0F33-455F-8289-BF215C85169F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835FA-C96A-4E4C-A411-1B5BF7346F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910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E4E3-0072-4D9D-9298-CB0753CA3C5C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F0A3-A6AB-4CD9-9DEA-8EC1F25FC3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814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68902-D525-4FED-9C08-35828863E0A6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B3536-DCE3-4187-8F7A-DB76C5E42E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144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B73F8-A886-4AE5-AABD-C9BF6F861595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96300-AADE-44C8-9769-FC05C6906A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712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4A954-16A8-41EA-B95B-245BAE291D57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F58D7-9341-4840-8F08-5C56103449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20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re01_Base00Q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38100"/>
            <a:ext cx="9223376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66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ja-JP" altLang="ja-JP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05000"/>
            <a:ext cx="82089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ja-JP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ja-JP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ja-JP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ja-JP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ja-JP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bg2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B9D2D3-4D16-4DFB-B7A0-68ABA5AB83B9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421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chemeClr val="bg2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71C49C2-A250-4526-9480-40F5EA4626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1" r:id="rId1"/>
    <p:sldLayoutId id="2147485092" r:id="rId2"/>
    <p:sldLayoutId id="2147485093" r:id="rId3"/>
    <p:sldLayoutId id="2147485094" r:id="rId4"/>
    <p:sldLayoutId id="2147485095" r:id="rId5"/>
    <p:sldLayoutId id="2147485096" r:id="rId6"/>
    <p:sldLayoutId id="2147485097" r:id="rId7"/>
    <p:sldLayoutId id="2147485098" r:id="rId8"/>
    <p:sldLayoutId id="2147485099" r:id="rId9"/>
    <p:sldLayoutId id="2147485100" r:id="rId10"/>
    <p:sldLayoutId id="2147485101" r:id="rId11"/>
    <p:sldLayoutId id="2147485102" r:id="rId12"/>
    <p:sldLayoutId id="2147485147" r:id="rId13"/>
    <p:sldLayoutId id="214748514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ire01_BaseTop00Q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66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ja-JP" altLang="ja-JP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05000"/>
            <a:ext cx="82089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ja-JP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ja-JP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ja-JP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ja-JP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ja-JP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bg2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BCF67CE-FFE7-4F77-8D23-EF321195DCFE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46577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11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400800"/>
            <a:ext cx="167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chemeClr val="bg2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080ED0F-F95B-4288-BEC5-36C2A6CC3E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3" r:id="rId1"/>
    <p:sldLayoutId id="2147485104" r:id="rId2"/>
    <p:sldLayoutId id="2147485105" r:id="rId3"/>
    <p:sldLayoutId id="2147485106" r:id="rId4"/>
    <p:sldLayoutId id="2147485107" r:id="rId5"/>
    <p:sldLayoutId id="2147485108" r:id="rId6"/>
    <p:sldLayoutId id="2147485146" r:id="rId7"/>
    <p:sldLayoutId id="2147485109" r:id="rId8"/>
    <p:sldLayoutId id="2147485110" r:id="rId9"/>
    <p:sldLayoutId id="2147485111" r:id="rId10"/>
    <p:sldLayoutId id="21474851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ire01_BaseTop00Q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66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ja-JP" altLang="ja-JP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05000"/>
            <a:ext cx="82089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ja-JP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ja-JP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ja-JP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ja-JP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ja-JP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5F5F5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E52E5A1-084E-4D7B-A91F-1ACCFE206365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46577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F5F5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11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400800"/>
            <a:ext cx="167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5F5F5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45328F-6221-4F3D-AD9D-313E4F7330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ire01_BaseTop00Q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66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ja-JP" altLang="ja-JP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05000"/>
            <a:ext cx="82089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ja-JP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ja-JP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ja-JP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ja-JP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ja-JP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5F5F5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DFF8FB-8550-4FC4-9829-E5822E3F1D8B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46577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F5F5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11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400800"/>
            <a:ext cx="167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5F5F5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580A8E1-9DBD-4060-AF86-84865CA206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4" r:id="rId1"/>
    <p:sldLayoutId id="2147485125" r:id="rId2"/>
    <p:sldLayoutId id="2147485126" r:id="rId3"/>
    <p:sldLayoutId id="2147485127" r:id="rId4"/>
    <p:sldLayoutId id="2147485128" r:id="rId5"/>
    <p:sldLayoutId id="2147485129" r:id="rId6"/>
    <p:sldLayoutId id="2147485130" r:id="rId7"/>
    <p:sldLayoutId id="2147485131" r:id="rId8"/>
    <p:sldLayoutId id="2147485132" r:id="rId9"/>
    <p:sldLayoutId id="2147485133" r:id="rId10"/>
    <p:sldLayoutId id="21474851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ire01_BaseTop00Q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66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ja-JP" altLang="ja-JP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05000"/>
            <a:ext cx="82089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ja-JP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ja-JP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ja-JP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ja-JP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ja-JP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bg2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9746C5-3B6E-4079-8643-D9313998ED4D}" type="datetime1">
              <a:rPr lang="en-US"/>
              <a:pPr>
                <a:defRPr/>
              </a:pPr>
              <a:t>10/26/2020</a:t>
            </a:fld>
            <a:endParaRPr lang="en-US" altLang="ja-JP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46577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ＡＯ入試と九州大学</a:t>
            </a:r>
          </a:p>
        </p:txBody>
      </p:sp>
      <p:sp>
        <p:nvSpPr>
          <p:cNvPr id="11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400800"/>
            <a:ext cx="167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chemeClr val="bg2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9D898F7-EC13-451D-A593-0CF0825BA8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サブタイトル 15"/>
          <p:cNvSpPr>
            <a:spLocks/>
          </p:cNvSpPr>
          <p:nvPr/>
        </p:nvSpPr>
        <p:spPr bwMode="auto">
          <a:xfrm>
            <a:off x="1619250" y="4005064"/>
            <a:ext cx="59055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ja-JP" altLang="en-US" sz="4000" dirty="0"/>
              <a:t>林 篤裕</a:t>
            </a:r>
          </a:p>
        </p:txBody>
      </p:sp>
      <p:sp>
        <p:nvSpPr>
          <p:cNvPr id="15366" name="角丸四角形 11"/>
          <p:cNvSpPr>
            <a:spLocks noChangeArrowheads="1"/>
          </p:cNvSpPr>
          <p:nvPr/>
        </p:nvSpPr>
        <p:spPr bwMode="auto">
          <a:xfrm>
            <a:off x="1043608" y="1746125"/>
            <a:ext cx="7344816" cy="1611438"/>
          </a:xfrm>
          <a:prstGeom prst="roundRect">
            <a:avLst>
              <a:gd name="adj" fmla="val 6981"/>
            </a:avLst>
          </a:prstGeom>
          <a:noFill/>
          <a:ln w="127000" algn="ctr">
            <a:solidFill>
              <a:srgbClr val="EFB7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4800" b="1" dirty="0">
                <a:solidFill>
                  <a:schemeClr val="tx2"/>
                </a:solidFill>
                <a:latin typeface="Arial" panose="020B0604020202020204" pitchFamily="34" charset="0"/>
              </a:rPr>
              <a:t>学習診断とその適用例</a:t>
            </a:r>
          </a:p>
        </p:txBody>
      </p:sp>
      <p:sp>
        <p:nvSpPr>
          <p:cNvPr id="15367" name="角丸四角形 13"/>
          <p:cNvSpPr>
            <a:spLocks noChangeArrowheads="1"/>
          </p:cNvSpPr>
          <p:nvPr/>
        </p:nvSpPr>
        <p:spPr bwMode="auto">
          <a:xfrm>
            <a:off x="971550" y="1679575"/>
            <a:ext cx="7456488" cy="1749425"/>
          </a:xfrm>
          <a:prstGeom prst="roundRect">
            <a:avLst>
              <a:gd name="adj" fmla="val 6981"/>
            </a:avLst>
          </a:prstGeom>
          <a:noFill/>
          <a:ln w="101600" algn="ctr">
            <a:solidFill>
              <a:srgbClr val="A422C8">
                <a:alpha val="6509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ja-JP" sz="1800">
              <a:latin typeface="Arial" panose="020B0604020202020204" pitchFamily="34" charset="0"/>
            </a:endParaRPr>
          </a:p>
        </p:txBody>
      </p:sp>
      <p:pic>
        <p:nvPicPr>
          <p:cNvPr id="15370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4808538"/>
            <a:ext cx="1223963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6526213"/>
            <a:ext cx="8535988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95250"/>
            <a:ext cx="43545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角丸四角形 1"/>
          <p:cNvSpPr>
            <a:spLocks noChangeArrowheads="1"/>
          </p:cNvSpPr>
          <p:nvPr/>
        </p:nvSpPr>
        <p:spPr bwMode="auto">
          <a:xfrm>
            <a:off x="442913" y="7389440"/>
            <a:ext cx="8297862" cy="493713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74" name="サブタイトル 15"/>
          <p:cNvSpPr>
            <a:spLocks/>
          </p:cNvSpPr>
          <p:nvPr/>
        </p:nvSpPr>
        <p:spPr bwMode="auto">
          <a:xfrm>
            <a:off x="539750" y="7364288"/>
            <a:ext cx="842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2400">
                <a:solidFill>
                  <a:srgbClr val="000000"/>
                </a:solidFill>
              </a:rPr>
              <a:t>資料掲載</a:t>
            </a:r>
            <a:r>
              <a:rPr lang="en-US" altLang="ja-JP" sz="2400">
                <a:solidFill>
                  <a:srgbClr val="000000"/>
                </a:solidFill>
              </a:rPr>
              <a:t>URL</a:t>
            </a:r>
            <a:r>
              <a:rPr lang="en-US" altLang="ja-JP" sz="3000">
                <a:solidFill>
                  <a:srgbClr val="000000"/>
                </a:solidFill>
              </a:rPr>
              <a:t>: stat.web.nitech.ac.jp/haifu/#SGU2002</a:t>
            </a:r>
          </a:p>
        </p:txBody>
      </p:sp>
      <p:sp>
        <p:nvSpPr>
          <p:cNvPr id="1537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486650" y="6400800"/>
            <a:ext cx="1676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330B25-FE48-4342-90DC-BAE3EE67B995}" type="slidenum">
              <a:rPr lang="en-US" altLang="ja-JP" sz="20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ja-JP" sz="2000">
              <a:solidFill>
                <a:schemeClr val="bg2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A78405F-DE8F-4A0B-BCED-E22EB96D4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863" y="260350"/>
            <a:ext cx="28432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0000"/>
              </a:lnSpc>
              <a:buClr>
                <a:srgbClr val="D60093"/>
              </a:buClr>
              <a:buSzPct val="75000"/>
              <a:buFont typeface="Wingdings" panose="05000000000000000000" pitchFamily="2" charset="2"/>
              <a:buNone/>
            </a:pPr>
            <a:r>
              <a:rPr lang="ja-JP" altLang="en-US" sz="1400" dirty="0">
                <a:latin typeface="ＭＳ Ｐゴシック" panose="020B0600070205080204" pitchFamily="50" charset="-128"/>
              </a:rPr>
              <a:t>統計モデル解析特論</a:t>
            </a:r>
            <a:r>
              <a:rPr lang="en-US" altLang="ja-JP" sz="1400" dirty="0">
                <a:latin typeface="ＭＳ Ｐゴシック" panose="020B0600070205080204" pitchFamily="50" charset="-128"/>
              </a:rPr>
              <a:t>I/II</a:t>
            </a:r>
          </a:p>
          <a:p>
            <a:pPr algn="ctr">
              <a:lnSpc>
                <a:spcPct val="80000"/>
              </a:lnSpc>
              <a:buClr>
                <a:srgbClr val="D60093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ja-JP" sz="1400" dirty="0">
                <a:latin typeface="ＭＳ Ｐゴシック" panose="020B0600070205080204" pitchFamily="50" charset="-128"/>
              </a:rPr>
              <a:t>10/27/20 @</a:t>
            </a:r>
            <a:r>
              <a:rPr lang="ja-JP" altLang="en-US" sz="1400" dirty="0">
                <a:latin typeface="ＭＳ Ｐゴシック" panose="020B0600070205080204" pitchFamily="50" charset="-128"/>
              </a:rPr>
              <a:t>リモート講義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D76383BE-D54A-4ACC-AD7E-704CBC0D5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5402263"/>
            <a:ext cx="61912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ja-JP" sz="2400">
                <a:latin typeface="ＭＳ Ｐゴシック" panose="020B0600070205080204" pitchFamily="50" charset="-128"/>
              </a:rPr>
              <a:t>&amp;</a:t>
            </a:r>
            <a:r>
              <a:rPr lang="en-US" altLang="ja-JP">
                <a:latin typeface="ＭＳ Ｐゴシック" panose="020B0600070205080204" pitchFamily="50" charset="-128"/>
              </a:rPr>
              <a:t> </a:t>
            </a:r>
            <a:r>
              <a:rPr lang="ja-JP" altLang="en-US">
                <a:latin typeface="ＭＳ Ｐゴシック" panose="020B0600070205080204" pitchFamily="50" charset="-128"/>
              </a:rPr>
              <a:t>アドミッション副オフィス長</a:t>
            </a:r>
            <a:r>
              <a:rPr lang="en-US" altLang="ja-JP">
                <a:latin typeface="ＭＳ Ｐゴシック" panose="020B0600070205080204" pitchFamily="50" charset="-128"/>
              </a:rPr>
              <a:t>)</a:t>
            </a:r>
            <a:endParaRPr lang="en-US" altLang="ja-JP" sz="2400" i="1">
              <a:latin typeface="ＭＳ Ｐゴシック" panose="020B0600070205080204" pitchFamily="50" charset="-128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981649C2-8D58-4CB0-8274-742667188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965700"/>
            <a:ext cx="40322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ja-JP" dirty="0">
                <a:latin typeface="ＭＳ Ｐゴシック" panose="020B0600070205080204" pitchFamily="50" charset="-128"/>
              </a:rPr>
              <a:t>(</a:t>
            </a:r>
            <a:r>
              <a:rPr lang="ja-JP" altLang="en-US" dirty="0">
                <a:latin typeface="ＭＳ Ｐゴシック" panose="020B0600070205080204" pitchFamily="50" charset="-128"/>
              </a:rPr>
              <a:t>名古屋工業大学</a:t>
            </a:r>
            <a:endParaRPr lang="ja-JP" altLang="en-US" sz="2400" i="1" dirty="0">
              <a:latin typeface="ＭＳ Ｐゴシック" panose="020B0600070205080204" pitchFamily="50" charset="-128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8F534352-DC4B-4C4C-80D8-483D6CB4D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4965700"/>
            <a:ext cx="41052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ja-JP" altLang="en-US">
                <a:latin typeface="ＭＳ Ｐゴシック" panose="020B0600070205080204" pitchFamily="50" charset="-128"/>
              </a:rPr>
              <a:t> 社会工学専攻</a:t>
            </a:r>
            <a:endParaRPr lang="ja-JP" altLang="en-US" sz="2400" i="1">
              <a:latin typeface="ＭＳ Ｐゴシック" panose="020B0600070205080204" pitchFamily="50" charset="-128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C7524FE4-036A-474A-AA61-4FCF3B86A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6092825"/>
            <a:ext cx="6770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5F5F5F"/>
              </a:buClr>
              <a:buFont typeface="Arial" panose="020B0604020202020204" pitchFamily="34" charset="0"/>
              <a:buNone/>
            </a:pPr>
            <a:r>
              <a:rPr lang="en-US" altLang="ja-JP" sz="2800" i="1">
                <a:solidFill>
                  <a:srgbClr val="000000"/>
                </a:solidFill>
              </a:rPr>
              <a:t>e-mail: hayashi.atsuhiro@nitech.ac.jp</a:t>
            </a:r>
          </a:p>
        </p:txBody>
      </p:sp>
    </p:spTree>
    <p:extLst>
      <p:ext uri="{BB962C8B-B14F-4D97-AF65-F5344CB8AC3E}">
        <p14:creationId xmlns:p14="http://schemas.microsoft.com/office/powerpoint/2010/main" val="419798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番号プレースホルダー 3">
            <a:extLst>
              <a:ext uri="{FF2B5EF4-FFF2-40B4-BE49-F238E27FC236}">
                <a16:creationId xmlns:a16="http://schemas.microsoft.com/office/drawing/2014/main" id="{2C035BA7-9B37-4F65-9F0A-3A0F6A3E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BF0896-12C0-462F-AA62-514BD83A0027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6918" name="Picture 6">
            <a:extLst>
              <a:ext uri="{FF2B5EF4-FFF2-40B4-BE49-F238E27FC236}">
                <a16:creationId xmlns:a16="http://schemas.microsoft.com/office/drawing/2014/main" id="{8B54FCE0-3558-4E52-8E3F-D241DC62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476250"/>
            <a:ext cx="8943975" cy="5735638"/>
          </a:xfrm>
          <a:prstGeom prst="rect">
            <a:avLst/>
          </a:prstGeom>
          <a:gradFill rotWithShape="1">
            <a:gsLst>
              <a:gs pos="0">
                <a:schemeClr val="hlink">
                  <a:alpha val="0"/>
                </a:schemeClr>
              </a:gs>
              <a:gs pos="100000">
                <a:schemeClr val="hlink">
                  <a:gamma/>
                  <a:shade val="46275"/>
                  <a:invGamma/>
                  <a:alpha val="58000"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7">
            <a:extLst>
              <a:ext uri="{FF2B5EF4-FFF2-40B4-BE49-F238E27FC236}">
                <a16:creationId xmlns:a16="http://schemas.microsoft.com/office/drawing/2014/main" id="{92C0502F-9203-412D-91D6-4DA19B513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06057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b="1">
                <a:solidFill>
                  <a:srgbClr val="0033CC"/>
                </a:solidFill>
              </a:rPr>
              <a:t>(</a:t>
            </a:r>
            <a:r>
              <a:rPr lang="ja-JP" altLang="en-US" sz="1800" b="1">
                <a:solidFill>
                  <a:srgbClr val="0033CC"/>
                </a:solidFill>
              </a:rPr>
              <a:t>公約数</a:t>
            </a:r>
            <a:r>
              <a:rPr lang="en-US" altLang="ja-JP" sz="1800" b="1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15365" name="Text Box 9">
            <a:extLst>
              <a:ext uri="{FF2B5EF4-FFF2-40B4-BE49-F238E27FC236}">
                <a16:creationId xmlns:a16="http://schemas.microsoft.com/office/drawing/2014/main" id="{12667F3F-ED9C-4AB8-AAA5-7D1CDFEAE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7432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b="1">
                <a:solidFill>
                  <a:srgbClr val="0033CC"/>
                </a:solidFill>
              </a:rPr>
              <a:t>(</a:t>
            </a:r>
            <a:r>
              <a:rPr lang="ja-JP" altLang="en-US" sz="1800" b="1">
                <a:solidFill>
                  <a:srgbClr val="0033CC"/>
                </a:solidFill>
              </a:rPr>
              <a:t>約分</a:t>
            </a:r>
            <a:r>
              <a:rPr lang="en-US" altLang="ja-JP" sz="1800" b="1">
                <a:solidFill>
                  <a:srgbClr val="0033CC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番号プレースホルダー 3">
            <a:extLst>
              <a:ext uri="{FF2B5EF4-FFF2-40B4-BE49-F238E27FC236}">
                <a16:creationId xmlns:a16="http://schemas.microsoft.com/office/drawing/2014/main" id="{CF90B9B0-D7CF-4076-9036-5B66E270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5F6C35-A077-4215-BAA4-8759DA7FA531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5" name="Picture 2" descr="rs2">
            <a:extLst>
              <a:ext uri="{FF2B5EF4-FFF2-40B4-BE49-F238E27FC236}">
                <a16:creationId xmlns:a16="http://schemas.microsoft.com/office/drawing/2014/main" id="{D56C384A-8E28-497F-BFB2-FF82D9B0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0"/>
            <a:ext cx="4938713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>
            <a:extLst>
              <a:ext uri="{FF2B5EF4-FFF2-40B4-BE49-F238E27FC236}">
                <a16:creationId xmlns:a16="http://schemas.microsoft.com/office/drawing/2014/main" id="{2F618340-045F-4AB7-A442-026CF6945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963" y="6667500"/>
            <a:ext cx="104298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600">
                <a:solidFill>
                  <a:schemeClr val="tx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合計</a:t>
            </a:r>
            <a:r>
              <a:rPr lang="en-US" altLang="ja-JP" sz="600">
                <a:solidFill>
                  <a:schemeClr val="tx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:428</a:t>
            </a:r>
            <a:r>
              <a:rPr lang="ja-JP" altLang="en-US" sz="600">
                <a:solidFill>
                  <a:schemeClr val="tx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名</a:t>
            </a:r>
            <a:endParaRPr lang="en-US" altLang="ja-JP" sz="600">
              <a:solidFill>
                <a:schemeClr val="tx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2124B23B-BDA4-4D15-9BBD-BB0087DCF39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376613" y="2270125"/>
            <a:ext cx="73469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u="sng"/>
              <a:t>Attributes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/>
              <a:t>  A1 : Separate the whole part from the fraction part when a≠0 or d≠0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/>
              <a:t>  A2 : Get the common denominator(CD) when c≠f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/>
              <a:t>  A3 : Convert the fraction part before getting CD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/>
              <a:t>  A4 : Reduce the fraction part before getting CD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/>
              <a:t>  A5 : Answer to be simplified</a:t>
            </a:r>
            <a:endParaRPr lang="ja-JP" altLang="en-US" sz="1800"/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DE7D7AAD-B76D-41D6-8F77-5A1E6B766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-25400"/>
            <a:ext cx="2166937" cy="425450"/>
          </a:xfrm>
          <a:prstGeom prst="rect">
            <a:avLst/>
          </a:prstGeom>
          <a:solidFill>
            <a:srgbClr val="99FFCC"/>
          </a:solidFill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/>
              <a:t>A Result of RSM</a:t>
            </a:r>
          </a:p>
        </p:txBody>
      </p:sp>
      <p:sp>
        <p:nvSpPr>
          <p:cNvPr id="18439" name="Freeform 10">
            <a:extLst>
              <a:ext uri="{FF2B5EF4-FFF2-40B4-BE49-F238E27FC236}">
                <a16:creationId xmlns:a16="http://schemas.microsoft.com/office/drawing/2014/main" id="{04A685C9-BF1B-46D4-95C1-D9F9ADC76652}"/>
              </a:ext>
            </a:extLst>
          </p:cNvPr>
          <p:cNvSpPr>
            <a:spLocks/>
          </p:cNvSpPr>
          <p:nvPr/>
        </p:nvSpPr>
        <p:spPr bwMode="auto">
          <a:xfrm>
            <a:off x="1476375" y="908050"/>
            <a:ext cx="1727200" cy="4033838"/>
          </a:xfrm>
          <a:custGeom>
            <a:avLst/>
            <a:gdLst>
              <a:gd name="T0" fmla="*/ 2147483646 w 1088"/>
              <a:gd name="T1" fmla="*/ 2147483646 h 2541"/>
              <a:gd name="T2" fmla="*/ 2147483646 w 1088"/>
              <a:gd name="T3" fmla="*/ 2147483646 h 2541"/>
              <a:gd name="T4" fmla="*/ 2147483646 w 1088"/>
              <a:gd name="T5" fmla="*/ 0 h 25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8" h="2541">
                <a:moveTo>
                  <a:pt x="816" y="2541"/>
                </a:moveTo>
                <a:cubicBezTo>
                  <a:pt x="408" y="2298"/>
                  <a:pt x="0" y="2056"/>
                  <a:pt x="45" y="1633"/>
                </a:cubicBezTo>
                <a:cubicBezTo>
                  <a:pt x="90" y="1210"/>
                  <a:pt x="589" y="605"/>
                  <a:pt x="1088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0" name="Freeform 12">
            <a:extLst>
              <a:ext uri="{FF2B5EF4-FFF2-40B4-BE49-F238E27FC236}">
                <a16:creationId xmlns:a16="http://schemas.microsoft.com/office/drawing/2014/main" id="{1F721CD7-6635-4A1C-BA52-D501C3138F7A}"/>
              </a:ext>
            </a:extLst>
          </p:cNvPr>
          <p:cNvSpPr>
            <a:spLocks/>
          </p:cNvSpPr>
          <p:nvPr/>
        </p:nvSpPr>
        <p:spPr bwMode="auto">
          <a:xfrm>
            <a:off x="3924300" y="836613"/>
            <a:ext cx="2195513" cy="3887787"/>
          </a:xfrm>
          <a:custGeom>
            <a:avLst/>
            <a:gdLst>
              <a:gd name="T0" fmla="*/ 0 w 1383"/>
              <a:gd name="T1" fmla="*/ 2147483646 h 2449"/>
              <a:gd name="T2" fmla="*/ 2147483646 w 1383"/>
              <a:gd name="T3" fmla="*/ 2147483646 h 2449"/>
              <a:gd name="T4" fmla="*/ 2147483646 w 1383"/>
              <a:gd name="T5" fmla="*/ 2147483646 h 2449"/>
              <a:gd name="T6" fmla="*/ 2147483646 w 1383"/>
              <a:gd name="T7" fmla="*/ 0 h 24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83" h="2449">
                <a:moveTo>
                  <a:pt x="0" y="2449"/>
                </a:moveTo>
                <a:cubicBezTo>
                  <a:pt x="393" y="2086"/>
                  <a:pt x="786" y="1723"/>
                  <a:pt x="998" y="1406"/>
                </a:cubicBezTo>
                <a:cubicBezTo>
                  <a:pt x="1210" y="1089"/>
                  <a:pt x="1383" y="778"/>
                  <a:pt x="1270" y="544"/>
                </a:cubicBezTo>
                <a:cubicBezTo>
                  <a:pt x="1157" y="310"/>
                  <a:pt x="737" y="155"/>
                  <a:pt x="317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1" name="Freeform 13">
            <a:extLst>
              <a:ext uri="{FF2B5EF4-FFF2-40B4-BE49-F238E27FC236}">
                <a16:creationId xmlns:a16="http://schemas.microsoft.com/office/drawing/2014/main" id="{8DE0FBFF-13EE-4967-BE4C-5B9F0382CC08}"/>
              </a:ext>
            </a:extLst>
          </p:cNvPr>
          <p:cNvSpPr>
            <a:spLocks/>
          </p:cNvSpPr>
          <p:nvPr/>
        </p:nvSpPr>
        <p:spPr bwMode="auto">
          <a:xfrm>
            <a:off x="3563938" y="1052513"/>
            <a:ext cx="360362" cy="3529012"/>
          </a:xfrm>
          <a:custGeom>
            <a:avLst/>
            <a:gdLst>
              <a:gd name="T0" fmla="*/ 0 w 227"/>
              <a:gd name="T1" fmla="*/ 2147483646 h 2223"/>
              <a:gd name="T2" fmla="*/ 2147483646 w 227"/>
              <a:gd name="T3" fmla="*/ 2147483646 h 2223"/>
              <a:gd name="T4" fmla="*/ 2147483646 w 227"/>
              <a:gd name="T5" fmla="*/ 0 h 22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2223">
                <a:moveTo>
                  <a:pt x="0" y="2223"/>
                </a:moveTo>
                <a:cubicBezTo>
                  <a:pt x="3" y="1795"/>
                  <a:pt x="7" y="1368"/>
                  <a:pt x="45" y="998"/>
                </a:cubicBezTo>
                <a:cubicBezTo>
                  <a:pt x="83" y="628"/>
                  <a:pt x="155" y="314"/>
                  <a:pt x="227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E6C11F3-54F9-4189-9713-AED0A455B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42528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dirty="0"/>
              <a:t>Rule Space Method</a:t>
            </a:r>
            <a:r>
              <a:rPr lang="en-US" altLang="ja-JP" sz="4000" dirty="0">
                <a:latin typeface="Arial Black" panose="020B0A04020102020204" pitchFamily="34" charset="0"/>
              </a:rPr>
              <a:t> </a:t>
            </a:r>
            <a:r>
              <a:rPr lang="en-US" altLang="ja-JP" sz="4000" dirty="0">
                <a:latin typeface="Times New Roman" panose="02020603050405020304" pitchFamily="18" charset="0"/>
              </a:rPr>
              <a:t>(</a:t>
            </a:r>
            <a:r>
              <a:rPr lang="en-US" altLang="ja-JP" dirty="0"/>
              <a:t>RSM</a:t>
            </a:r>
            <a:r>
              <a:rPr lang="ja-JP" altLang="ja-JP" sz="4000" dirty="0">
                <a:latin typeface="Times New Roman" panose="02020603050405020304" pitchFamily="18" charset="0"/>
              </a:rPr>
              <a:t>)</a:t>
            </a:r>
            <a:endParaRPr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9F9236A-BEE8-49D2-A82B-D2A564E4F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7" y="980734"/>
            <a:ext cx="8569325" cy="5801059"/>
          </a:xfrm>
        </p:spPr>
        <p:txBody>
          <a:bodyPr/>
          <a:lstStyle/>
          <a:p>
            <a:pPr algn="just" eaLnBrk="1" hangingPunct="1"/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Knowledge State (KS)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に分類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解答パターンを元に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学習進度、習得・未習得単元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受験者個々人を分類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階層関係</a:t>
            </a:r>
          </a:p>
          <a:p>
            <a:pPr lvl="2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どの位置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ステージ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に現在立っているか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</a:p>
          <a:p>
            <a:pPr lvl="2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今後どのような方向に進めば良いか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</a:p>
          <a:p>
            <a:pPr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絡み合った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Attribute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解答パターンの把握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思考方法、習得技量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別解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問題分析がキーポイント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 “Attribute”</a:t>
            </a:r>
          </a:p>
          <a:p>
            <a:pPr algn="just" eaLnBrk="1" hangingPunct="1"/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508" name="スライド番号プレースホルダー 5">
            <a:extLst>
              <a:ext uri="{FF2B5EF4-FFF2-40B4-BE49-F238E27FC236}">
                <a16:creationId xmlns:a16="http://schemas.microsoft.com/office/drawing/2014/main" id="{FF54D49E-D777-48E9-840D-3437BFEA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099E9E-49DB-4F3C-BDBC-84C9FF7BFF55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AutoShape 4">
            <a:extLst>
              <a:ext uri="{FF2B5EF4-FFF2-40B4-BE49-F238E27FC236}">
                <a16:creationId xmlns:a16="http://schemas.microsoft.com/office/drawing/2014/main" id="{20A15C9F-49B9-4F4C-B440-B8AF0517F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7641233"/>
            <a:ext cx="1366838" cy="457200"/>
          </a:xfrm>
          <a:prstGeom prst="leftRightArrow">
            <a:avLst>
              <a:gd name="adj1" fmla="val 50000"/>
              <a:gd name="adj2" fmla="val 59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21510" name="Line 5">
            <a:extLst>
              <a:ext uri="{FF2B5EF4-FFF2-40B4-BE49-F238E27FC236}">
                <a16:creationId xmlns:a16="http://schemas.microsoft.com/office/drawing/2014/main" id="{F22CCD55-BE3E-43B0-8B17-743AA8102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4048" y="7173416"/>
            <a:ext cx="25209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47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E6C11F3-54F9-4189-9713-AED0A455B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3. </a:t>
            </a: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科学的推論能力テスト</a:t>
            </a:r>
            <a:endParaRPr lang="ja-JP" altLang="en-US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9F9236A-BEE8-49D2-A82B-D2A564E4F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424862" cy="4919662"/>
          </a:xfrm>
        </p:spPr>
        <p:txBody>
          <a:bodyPr/>
          <a:lstStyle/>
          <a:p>
            <a:pPr algn="just" eaLnBrk="1" hangingPunct="1"/>
            <a:r>
              <a:rPr lang="ja-JP" altLang="en-US" sz="4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科学的推論能力テスト</a:t>
            </a:r>
          </a:p>
          <a:p>
            <a:pPr lvl="1" algn="just" eaLnBrk="1" hangingPunct="1">
              <a:buSzPct val="75000"/>
            </a:pPr>
            <a:r>
              <a:rPr lang="en-US" altLang="ja-JP" sz="3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Science Reasoning Test (SR-Test)</a:t>
            </a:r>
          </a:p>
          <a:p>
            <a:pPr lvl="1" algn="just" eaLnBrk="1" hangingPunct="1">
              <a:buSzPct val="75000"/>
            </a:pPr>
            <a:r>
              <a:rPr lang="ja-JP" altLang="en-US" sz="3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受験者の問題解決特性を把握する試験</a:t>
            </a:r>
          </a:p>
          <a:p>
            <a:pPr algn="just" eaLnBrk="1" hangingPunct="1"/>
            <a:endParaRPr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 eaLnBrk="1" hangingPunct="1"/>
            <a:r>
              <a:rPr lang="ja-JP" altLang="en-US" sz="4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提示された資料を元に読み解いて   	  問題解決を行うタイプの試験	</a:t>
            </a:r>
            <a:r>
              <a:rPr lang="ja-JP" altLang="en-US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  </a:t>
            </a:r>
            <a:r>
              <a:rPr lang="en-US" altLang="ja-JP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&lt;====&gt; </a:t>
            </a:r>
            <a:r>
              <a:rPr lang="ja-JP" altLang="en-US" sz="4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従来の学科目試験</a:t>
            </a:r>
          </a:p>
        </p:txBody>
      </p:sp>
      <p:sp>
        <p:nvSpPr>
          <p:cNvPr id="21508" name="スライド番号プレースホルダー 5">
            <a:extLst>
              <a:ext uri="{FF2B5EF4-FFF2-40B4-BE49-F238E27FC236}">
                <a16:creationId xmlns:a16="http://schemas.microsoft.com/office/drawing/2014/main" id="{FF54D49E-D777-48E9-840D-3437BFEA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099E9E-49DB-4F3C-BDBC-84C9FF7BFF55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AutoShape 4">
            <a:extLst>
              <a:ext uri="{FF2B5EF4-FFF2-40B4-BE49-F238E27FC236}">
                <a16:creationId xmlns:a16="http://schemas.microsoft.com/office/drawing/2014/main" id="{20A15C9F-49B9-4F4C-B440-B8AF0517F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419725"/>
            <a:ext cx="1366838" cy="457200"/>
          </a:xfrm>
          <a:prstGeom prst="leftRightArrow">
            <a:avLst>
              <a:gd name="adj1" fmla="val 50000"/>
              <a:gd name="adj2" fmla="val 59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21510" name="Line 5">
            <a:extLst>
              <a:ext uri="{FF2B5EF4-FFF2-40B4-BE49-F238E27FC236}">
                <a16:creationId xmlns:a16="http://schemas.microsoft.com/office/drawing/2014/main" id="{F22CCD55-BE3E-43B0-8B17-743AA8102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3429000"/>
            <a:ext cx="25209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CC30D85-3AE5-4713-AACF-B99C9A1EE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04800"/>
            <a:ext cx="7416800" cy="1447800"/>
          </a:xfrm>
        </p:spPr>
        <p:txBody>
          <a:bodyPr/>
          <a:lstStyle/>
          <a:p>
            <a:pPr eaLnBrk="1" hangingPunct="1"/>
            <a:r>
              <a:rPr lang="en-US" altLang="ja-JP">
                <a:latin typeface="Arial" panose="020B0604020202020204" pitchFamily="34" charset="0"/>
                <a:ea typeface="ＭＳ ゴシック" panose="020B0609070205080204" pitchFamily="49" charset="-128"/>
              </a:rPr>
              <a:t>SR-Test</a:t>
            </a: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の設問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4319AE8-FE08-454C-A5F6-02C21A3BDB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76400"/>
            <a:ext cx="7559675" cy="4724400"/>
          </a:xfrm>
        </p:spPr>
        <p:txBody>
          <a:bodyPr/>
          <a:lstStyle/>
          <a:p>
            <a:pPr lvl="1" algn="just" eaLnBrk="1" hangingPunct="1"/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科学的思考を用いて辿り着くこと</a:t>
            </a:r>
          </a:p>
          <a:p>
            <a:pPr lvl="1" algn="just" eaLnBrk="1" hangingPunct="1">
              <a:buClr>
                <a:schemeClr val="hlink"/>
              </a:buClr>
            </a:pP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提供された情報をもとに				関連する概念を発見・把握し、理解</a:t>
            </a:r>
          </a:p>
          <a:p>
            <a:pPr lvl="1" algn="just" eaLnBrk="1" hangingPunct="1"/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提示された情報と各自で引き出した結論</a:t>
            </a:r>
          </a:p>
          <a:p>
            <a:pPr lvl="1" algn="just" eaLnBrk="1" hangingPunct="1"/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明らかになった仮説</a:t>
            </a:r>
          </a:p>
          <a:p>
            <a:pPr lvl="1" algn="just" eaLnBrk="1" hangingPunct="1"/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批判的に吟味する必要性も</a:t>
            </a:r>
          </a:p>
          <a:p>
            <a:pPr lvl="1" algn="just" eaLnBrk="1" hangingPunct="1">
              <a:spcBef>
                <a:spcPct val="80000"/>
              </a:spcBef>
              <a:buClr>
                <a:schemeClr val="hlink"/>
              </a:buClr>
            </a:pP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事実を知っているかということよりも、提示された情報から科学的論理思考を  行う能力があるかどうかを測る</a:t>
            </a:r>
            <a:endParaRPr lang="ja-JP" altLang="en-US"/>
          </a:p>
        </p:txBody>
      </p:sp>
      <p:sp>
        <p:nvSpPr>
          <p:cNvPr id="22532" name="スライド番号プレースホルダー 5">
            <a:extLst>
              <a:ext uri="{FF2B5EF4-FFF2-40B4-BE49-F238E27FC236}">
                <a16:creationId xmlns:a16="http://schemas.microsoft.com/office/drawing/2014/main" id="{015D6CA9-E38C-4528-8D75-8453CE19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656442-E0DB-4625-A07F-A42E5DD15601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3" name="Oval 4">
            <a:extLst>
              <a:ext uri="{FF2B5EF4-FFF2-40B4-BE49-F238E27FC236}">
                <a16:creationId xmlns:a16="http://schemas.microsoft.com/office/drawing/2014/main" id="{9BF51ECC-EC51-4459-8C91-590C7F29D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8" y="24209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22534" name="Oval 5">
            <a:extLst>
              <a:ext uri="{FF2B5EF4-FFF2-40B4-BE49-F238E27FC236}">
                <a16:creationId xmlns:a16="http://schemas.microsoft.com/office/drawing/2014/main" id="{7FF4B255-95BC-4C39-8237-1DF08946F32F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116013" y="51562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A2E9448-6368-46A4-AAC9-E2302A3E1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343775" cy="884238"/>
          </a:xfrm>
        </p:spPr>
        <p:txBody>
          <a:bodyPr/>
          <a:lstStyle/>
          <a:p>
            <a:pPr eaLnBrk="1" hangingPunct="1"/>
            <a:r>
              <a:rPr lang="en-US" altLang="ja-JP">
                <a:latin typeface="Arial" panose="020B0604020202020204" pitchFamily="34" charset="0"/>
                <a:ea typeface="ＭＳ ゴシック" panose="020B0609070205080204" pitchFamily="49" charset="-128"/>
              </a:rPr>
              <a:t>4. </a:t>
            </a: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実験方法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CDFD0AD-58A1-44BC-BF1A-65B920D88C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25538"/>
            <a:ext cx="8604250" cy="1871662"/>
          </a:xfrm>
        </p:spPr>
        <p:txBody>
          <a:bodyPr/>
          <a:lstStyle/>
          <a:p>
            <a:pPr algn="just" eaLnBrk="1" hangingPunct="1"/>
            <a:r>
              <a:rPr lang="en-US" altLang="ja-JP" dirty="0">
                <a:ea typeface="ＭＳ ゴシック" panose="020B0609070205080204" pitchFamily="49" charset="-128"/>
              </a:rPr>
              <a:t>SR-Test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の一つの版を利用</a:t>
            </a:r>
            <a:r>
              <a:rPr lang="ja-JP" altLang="en-US" dirty="0">
                <a:ea typeface="ＭＳ ゴシック" panose="020B0609070205080204" pitchFamily="49" charset="-128"/>
              </a:rPr>
              <a:t>、日本語版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 eaLnBrk="1" hangingPunct="1"/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286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名の大学 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年生、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45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分間で解答</a:t>
            </a:r>
          </a:p>
          <a:p>
            <a:pPr algn="just" eaLnBrk="1" hangingPunct="1"/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つの</a:t>
            </a:r>
            <a:r>
              <a:rPr lang="ja-JP" altLang="en-US" dirty="0">
                <a:ea typeface="ＭＳ ゴシック" panose="020B0609070205080204" pitchFamily="49" charset="-128"/>
              </a:rPr>
              <a:t> </a:t>
            </a:r>
            <a:r>
              <a:rPr lang="en-US" altLang="ja-JP" dirty="0">
                <a:ea typeface="ＭＳ ゴシック" panose="020B0609070205080204" pitchFamily="49" charset="-128"/>
              </a:rPr>
              <a:t>Passage (</a:t>
            </a:r>
            <a:r>
              <a:rPr lang="ja-JP" altLang="en-US" dirty="0">
                <a:ea typeface="ＭＳ ゴシック" panose="020B0609070205080204" pitchFamily="49" charset="-128"/>
              </a:rPr>
              <a:t>総設問数 </a:t>
            </a:r>
            <a:r>
              <a:rPr lang="en-US" altLang="ja-JP" dirty="0">
                <a:ea typeface="ＭＳ ゴシック" panose="020B0609070205080204" pitchFamily="49" charset="-128"/>
              </a:rPr>
              <a:t>40)</a:t>
            </a:r>
          </a:p>
        </p:txBody>
      </p:sp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0E81B62E-9D6E-4194-AA3D-DDC37A97C28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389063" y="2997200"/>
          <a:ext cx="6983412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3" name="ﾜｰｸｼｰﾄ" r:id="rId3" imgW="6999732" imgH="2074164" progId="Excel.Sheet.8">
                  <p:embed/>
                </p:oleObj>
              </mc:Choice>
              <mc:Fallback>
                <p:oleObj name="ﾜｰｸｼｰﾄ" r:id="rId3" imgW="6999732" imgH="2074164" progId="Excel.Sheet.8">
                  <p:embed/>
                  <p:pic>
                    <p:nvPicPr>
                      <p:cNvPr id="23556" name="Object 4">
                        <a:extLst>
                          <a:ext uri="{FF2B5EF4-FFF2-40B4-BE49-F238E27FC236}">
                            <a16:creationId xmlns:a16="http://schemas.microsoft.com/office/drawing/2014/main" id="{0E81B62E-9D6E-4194-AA3D-DDC37A97C28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2997200"/>
                        <a:ext cx="6983412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スライド番号プレースホルダー 6">
            <a:extLst>
              <a:ext uri="{FF2B5EF4-FFF2-40B4-BE49-F238E27FC236}">
                <a16:creationId xmlns:a16="http://schemas.microsoft.com/office/drawing/2014/main" id="{F8DABAAA-FC77-46E9-965B-8E806038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477854-9B4D-4EC1-BB85-0E9BB8B312D4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7B223EB-4B01-4A01-AFD7-31916531D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103114"/>
            <a:ext cx="86042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/>
            <a:r>
              <a:rPr lang="ja-JP" altLang="en-US" kern="0" dirty="0">
                <a:ea typeface="ＭＳ ゴシック" panose="020B0609070205080204" pitchFamily="49" charset="-128"/>
              </a:rPr>
              <a:t>割り付け</a:t>
            </a:r>
          </a:p>
          <a:p>
            <a:pPr lvl="1" algn="just" eaLnBrk="1" hangingPunct="1"/>
            <a:r>
              <a:rPr lang="ja-JP" altLang="en-US" kern="0" dirty="0">
                <a:ea typeface="ＭＳ ゴシック" panose="020B0609070205080204" pitchFamily="49" charset="-128"/>
              </a:rPr>
              <a:t>属性に注意しながらなるべく均等になるように</a:t>
            </a:r>
          </a:p>
          <a:p>
            <a:pPr lvl="1" algn="just" eaLnBrk="1" hangingPunct="1"/>
            <a:r>
              <a:rPr lang="en-US" altLang="ja-JP" kern="0" dirty="0">
                <a:ea typeface="ＭＳ ゴシック" panose="020B0609070205080204" pitchFamily="49" charset="-128"/>
              </a:rPr>
              <a:t>Passage</a:t>
            </a:r>
            <a:r>
              <a:rPr lang="ja-JP" altLang="en-US" kern="0" dirty="0">
                <a:ea typeface="ＭＳ ゴシック" panose="020B0609070205080204" pitchFamily="49" charset="-128"/>
              </a:rPr>
              <a:t>提示順</a:t>
            </a:r>
          </a:p>
          <a:p>
            <a:pPr algn="just" eaLnBrk="1" hangingPunct="1"/>
            <a:endParaRPr lang="en-US" altLang="ja-JP" kern="0" dirty="0"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C0B2D7A-05A6-497E-B6AD-C601B208E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</a:p>
        </p:txBody>
      </p:sp>
      <p:graphicFrame>
        <p:nvGraphicFramePr>
          <p:cNvPr id="24579" name="Object 33">
            <a:extLst>
              <a:ext uri="{FF2B5EF4-FFF2-40B4-BE49-F238E27FC236}">
                <a16:creationId xmlns:a16="http://schemas.microsoft.com/office/drawing/2014/main" id="{E92F390E-99B9-4B26-80C3-FAB09CF43F3B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-179388" y="4076700"/>
          <a:ext cx="8856663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4" name="グラフ" r:id="rId4" imgW="5781853" imgH="2143125" progId="Excel.Chart.8">
                  <p:embed/>
                </p:oleObj>
              </mc:Choice>
              <mc:Fallback>
                <p:oleObj name="グラフ" r:id="rId4" imgW="5781853" imgH="2143125" progId="Excel.Chart.8">
                  <p:embed/>
                  <p:pic>
                    <p:nvPicPr>
                      <p:cNvPr id="24579" name="Object 33">
                        <a:extLst>
                          <a:ext uri="{FF2B5EF4-FFF2-40B4-BE49-F238E27FC236}">
                            <a16:creationId xmlns:a16="http://schemas.microsoft.com/office/drawing/2014/main" id="{E92F390E-99B9-4B26-80C3-FAB09CF43F3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9388" y="4076700"/>
                        <a:ext cx="8856663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9">
            <a:extLst>
              <a:ext uri="{FF2B5EF4-FFF2-40B4-BE49-F238E27FC236}">
                <a16:creationId xmlns:a16="http://schemas.microsoft.com/office/drawing/2014/main" id="{4779AF20-D5D1-4B78-92C4-84D78E8BC960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898525" y="549275"/>
          <a:ext cx="7202488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5" name="ﾜｰｸｼｰﾄ" r:id="rId6" imgW="6999732" imgH="2074164" progId="Excel.Sheet.8">
                  <p:embed/>
                </p:oleObj>
              </mc:Choice>
              <mc:Fallback>
                <p:oleObj name="ﾜｰｸｼｰﾄ" r:id="rId6" imgW="6999732" imgH="2074164" progId="Excel.Sheet.8">
                  <p:embed/>
                  <p:pic>
                    <p:nvPicPr>
                      <p:cNvPr id="24580" name="Object 9">
                        <a:extLst>
                          <a:ext uri="{FF2B5EF4-FFF2-40B4-BE49-F238E27FC236}">
                            <a16:creationId xmlns:a16="http://schemas.microsoft.com/office/drawing/2014/main" id="{4779AF20-D5D1-4B78-92C4-84D78E8BC96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549275"/>
                        <a:ext cx="7202488" cy="213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5">
            <a:extLst>
              <a:ext uri="{FF2B5EF4-FFF2-40B4-BE49-F238E27FC236}">
                <a16:creationId xmlns:a16="http://schemas.microsoft.com/office/drawing/2014/main" id="{8B9EBB36-BE23-4CBD-B0B7-FD3B577A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713" y="6577013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600">
                <a:solidFill>
                  <a:schemeClr val="tx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平均</a:t>
            </a:r>
            <a:r>
              <a:rPr lang="en-US" altLang="ja-JP" sz="600">
                <a:solidFill>
                  <a:schemeClr val="tx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:29.6</a:t>
            </a:r>
            <a:endParaRPr lang="en-US" altLang="ja-JP" sz="4400">
              <a:solidFill>
                <a:schemeClr val="tx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7F715C23-A131-4B22-99B2-93EB3DB06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5825" y="4292600"/>
            <a:ext cx="0" cy="208915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  <p:sp>
        <p:nvSpPr>
          <p:cNvPr id="24583" name="Rectangle 12">
            <a:extLst>
              <a:ext uri="{FF2B5EF4-FFF2-40B4-BE49-F238E27FC236}">
                <a16:creationId xmlns:a16="http://schemas.microsoft.com/office/drawing/2014/main" id="{B21FE418-61B6-495A-A660-B3C64019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26988"/>
            <a:ext cx="8991601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表</a:t>
            </a:r>
            <a:r>
              <a:rPr lang="en-US" altLang="ja-JP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2.</a:t>
            </a:r>
            <a:r>
              <a:rPr lang="ja-JP" altLang="en-US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各</a:t>
            </a:r>
            <a:r>
              <a:rPr lang="en-US" altLang="ja-JP" sz="2800">
                <a:ea typeface="ＭＳ ゴシック" panose="020B0609070205080204" pitchFamily="49" charset="-128"/>
              </a:rPr>
              <a:t>Passage</a:t>
            </a:r>
            <a:r>
              <a:rPr lang="ja-JP" altLang="en-US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の取り扱っている題材</a:t>
            </a:r>
          </a:p>
        </p:txBody>
      </p:sp>
      <p:sp>
        <p:nvSpPr>
          <p:cNvPr id="24584" name="Text Box 13">
            <a:extLst>
              <a:ext uri="{FF2B5EF4-FFF2-40B4-BE49-F238E27FC236}">
                <a16:creationId xmlns:a16="http://schemas.microsoft.com/office/drawing/2014/main" id="{4DBEDD54-8A3A-491C-945E-5A2F14574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1316038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ja-JP" sz="2400" b="1">
                <a:solidFill>
                  <a:srgbClr val="0066FF"/>
                </a:solidFill>
              </a:rPr>
              <a:t>X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84A0937-9EC3-423B-883C-7EEEEBE33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302" y="2654842"/>
            <a:ext cx="86042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/>
            <a:r>
              <a:rPr lang="ja-JP" altLang="en-US" kern="0" dirty="0">
                <a:ea typeface="ＭＳ ゴシック" panose="020B0609070205080204" pitchFamily="49" charset="-128"/>
              </a:rPr>
              <a:t>問題分析</a:t>
            </a:r>
            <a:r>
              <a:rPr lang="en-US" altLang="ja-JP" kern="0" dirty="0">
                <a:ea typeface="ＭＳ ゴシック" panose="020B0609070205080204" pitchFamily="49" charset="-128"/>
              </a:rPr>
              <a:t>(Task Analysis)</a:t>
            </a:r>
          </a:p>
          <a:p>
            <a:pPr lvl="1" algn="just" eaLnBrk="1" hangingPunct="1"/>
            <a:r>
              <a:rPr lang="en-US" altLang="ja-JP" kern="0" dirty="0">
                <a:ea typeface="ＭＳ ゴシック" panose="020B0609070205080204" pitchFamily="49" charset="-128"/>
              </a:rPr>
              <a:t>Passage 3</a:t>
            </a:r>
            <a:r>
              <a:rPr lang="ja-JP" altLang="en-US" kern="0" dirty="0" err="1">
                <a:ea typeface="ＭＳ ゴシック" panose="020B0609070205080204" pitchFamily="49" charset="-128"/>
              </a:rPr>
              <a:t>は除</a:t>
            </a:r>
            <a:r>
              <a:rPr lang="ja-JP" altLang="en-US" kern="0" dirty="0">
                <a:ea typeface="ＭＳ ゴシック" panose="020B0609070205080204" pitchFamily="49" charset="-128"/>
              </a:rPr>
              <a:t>外 </a:t>
            </a:r>
            <a:r>
              <a:rPr lang="en-US" altLang="ja-JP" kern="0" dirty="0">
                <a:ea typeface="ＭＳ ゴシック" panose="020B0609070205080204" pitchFamily="49" charset="-128"/>
              </a:rPr>
              <a:t>: </a:t>
            </a:r>
            <a:r>
              <a:rPr lang="ja-JP" altLang="en-US" kern="0" dirty="0">
                <a:ea typeface="ＭＳ ゴシック" panose="020B0609070205080204" pitchFamily="49" charset="-128"/>
              </a:rPr>
              <a:t>思考過程が他と異質</a:t>
            </a:r>
          </a:p>
          <a:p>
            <a:pPr lvl="1" algn="just" eaLnBrk="1" hangingPunct="1"/>
            <a:r>
              <a:rPr lang="en-US" altLang="ja-JP" kern="0" dirty="0">
                <a:ea typeface="ＭＳ ゴシック" panose="020B0609070205080204" pitchFamily="49" charset="-128"/>
              </a:rPr>
              <a:t>Item</a:t>
            </a:r>
            <a:r>
              <a:rPr lang="ja-JP" altLang="en-US" kern="0" dirty="0">
                <a:ea typeface="ＭＳ ゴシック" panose="020B0609070205080204" pitchFamily="49" charset="-128"/>
              </a:rPr>
              <a:t>数 </a:t>
            </a:r>
            <a:r>
              <a:rPr lang="en-US" altLang="ja-JP" kern="0" dirty="0">
                <a:ea typeface="ＭＳ ゴシック" panose="020B0609070205080204" pitchFamily="49" charset="-128"/>
              </a:rPr>
              <a:t>: 40  ==&gt;    35</a:t>
            </a:r>
          </a:p>
        </p:txBody>
      </p:sp>
      <p:sp>
        <p:nvSpPr>
          <p:cNvPr id="24586" name="AutoShape 15">
            <a:extLst>
              <a:ext uri="{FF2B5EF4-FFF2-40B4-BE49-F238E27FC236}">
                <a16:creationId xmlns:a16="http://schemas.microsoft.com/office/drawing/2014/main" id="{F57892A9-4B34-4B1A-904B-B6FC71C8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134" y="3831123"/>
            <a:ext cx="831850" cy="381000"/>
          </a:xfrm>
          <a:prstGeom prst="rightArrow">
            <a:avLst>
              <a:gd name="adj1" fmla="val 50000"/>
              <a:gd name="adj2" fmla="val 54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AF5B0C4F-D6F2-4200-8E00-20579DDE9E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196975"/>
            <a:ext cx="8208963" cy="5661025"/>
          </a:xfrm>
        </p:spPr>
        <p:txBody>
          <a:bodyPr/>
          <a:lstStyle/>
          <a:p>
            <a:pPr eaLnBrk="1" hangingPunct="1"/>
            <a:r>
              <a:rPr lang="en-US" altLang="ja-JP" dirty="0"/>
              <a:t>Knowledge State</a:t>
            </a:r>
            <a:r>
              <a:rPr lang="ja-JP" altLang="en-US" dirty="0"/>
              <a:t>を求めてみる</a:t>
            </a:r>
          </a:p>
          <a:p>
            <a:pPr eaLnBrk="1" hangingPunct="1"/>
            <a:r>
              <a:rPr lang="ja-JP" altLang="en-US" dirty="0"/>
              <a:t>適用データ</a:t>
            </a:r>
          </a:p>
          <a:p>
            <a:pPr lvl="1" eaLnBrk="1" hangingPunct="1">
              <a:buSzPct val="75000"/>
            </a:pPr>
            <a:r>
              <a:rPr lang="en-US" altLang="ja-JP" dirty="0"/>
              <a:t>SR-Test </a:t>
            </a:r>
            <a:r>
              <a:rPr lang="ja-JP" altLang="en-US" dirty="0"/>
              <a:t>の日本語バージョン</a:t>
            </a:r>
          </a:p>
          <a:p>
            <a:pPr lvl="1" eaLnBrk="1" hangingPunct="1">
              <a:buSzPct val="75000"/>
            </a:pPr>
            <a:r>
              <a:rPr lang="en-US" altLang="ja-JP" dirty="0"/>
              <a:t>286</a:t>
            </a:r>
            <a:r>
              <a:rPr lang="ja-JP" altLang="en-US" dirty="0"/>
              <a:t>名分の項目反応パターン</a:t>
            </a:r>
          </a:p>
          <a:p>
            <a:pPr lvl="1" eaLnBrk="1" hangingPunct="1">
              <a:buSzPct val="75000"/>
            </a:pPr>
            <a:r>
              <a:rPr lang="en-US" altLang="ja-JP" dirty="0"/>
              <a:t>Item</a:t>
            </a:r>
            <a:r>
              <a:rPr lang="ja-JP" altLang="en-US" dirty="0"/>
              <a:t>数 </a:t>
            </a:r>
            <a:r>
              <a:rPr lang="en-US" altLang="ja-JP" dirty="0"/>
              <a:t>: 35</a:t>
            </a:r>
          </a:p>
          <a:p>
            <a:pPr lvl="1" eaLnBrk="1" hangingPunct="1">
              <a:buSzPct val="75000"/>
            </a:pPr>
            <a:r>
              <a:rPr lang="en-US" altLang="ja-JP" dirty="0"/>
              <a:t>Attribute</a:t>
            </a:r>
            <a:r>
              <a:rPr lang="ja-JP" altLang="en-US" dirty="0"/>
              <a:t>数</a:t>
            </a:r>
            <a:r>
              <a:rPr lang="en-US" altLang="ja-JP" dirty="0"/>
              <a:t> : </a:t>
            </a:r>
            <a:r>
              <a:rPr lang="ja-JP" altLang="en-US" dirty="0"/>
              <a:t>当初 約</a:t>
            </a:r>
            <a:r>
              <a:rPr lang="en-US" altLang="ja-JP" dirty="0"/>
              <a:t>80  (Passage 3</a:t>
            </a:r>
            <a:r>
              <a:rPr lang="ja-JP" altLang="en-US" dirty="0" err="1"/>
              <a:t>は除</a:t>
            </a:r>
            <a:r>
              <a:rPr lang="ja-JP" altLang="en-US" dirty="0"/>
              <a:t>外</a:t>
            </a:r>
            <a:r>
              <a:rPr lang="en-US" altLang="ja-JP" dirty="0"/>
              <a:t>)</a:t>
            </a:r>
          </a:p>
          <a:p>
            <a:pPr lvl="1" eaLnBrk="1" hangingPunct="1">
              <a:buSzPct val="75000"/>
            </a:pPr>
            <a:endParaRPr lang="en-US" altLang="ja-JP" sz="900" dirty="0"/>
          </a:p>
          <a:p>
            <a:pPr eaLnBrk="1" hangingPunct="1"/>
            <a:r>
              <a:rPr lang="ja-JP" altLang="en-US" dirty="0"/>
              <a:t>まずは部分的に </a:t>
            </a:r>
            <a:r>
              <a:rPr lang="en-US" altLang="ja-JP" dirty="0"/>
              <a:t>: Passage 1,2,4</a:t>
            </a:r>
          </a:p>
          <a:p>
            <a:pPr lvl="1" eaLnBrk="1" hangingPunct="1">
              <a:buSzPct val="75000"/>
            </a:pPr>
            <a:r>
              <a:rPr lang="en-US" altLang="ja-JP" dirty="0"/>
              <a:t>Item</a:t>
            </a:r>
            <a:r>
              <a:rPr lang="ja-JP" altLang="en-US" dirty="0"/>
              <a:t>数</a:t>
            </a:r>
            <a:r>
              <a:rPr lang="en-US" altLang="ja-JP" dirty="0"/>
              <a:t> : 18</a:t>
            </a:r>
          </a:p>
          <a:p>
            <a:pPr lvl="1" eaLnBrk="1" hangingPunct="1">
              <a:buSzPct val="75000"/>
            </a:pPr>
            <a:r>
              <a:rPr lang="en-US" altLang="ja-JP" dirty="0"/>
              <a:t>Attribute</a:t>
            </a:r>
            <a:r>
              <a:rPr lang="ja-JP" altLang="en-US" dirty="0"/>
              <a:t>数</a:t>
            </a:r>
            <a:r>
              <a:rPr lang="en-US" altLang="ja-JP" dirty="0"/>
              <a:t> : 12   </a:t>
            </a:r>
            <a:r>
              <a:rPr lang="en-US" altLang="ja-JP" dirty="0">
                <a:sym typeface="Wingdings" panose="05000000000000000000" pitchFamily="2" charset="2"/>
              </a:rPr>
              <a:t>&lt;==   </a:t>
            </a:r>
            <a:r>
              <a:rPr lang="ja-JP" altLang="en-US" dirty="0">
                <a:sym typeface="Wingdings" panose="05000000000000000000" pitchFamily="2" charset="2"/>
              </a:rPr>
              <a:t>当初約</a:t>
            </a:r>
            <a:r>
              <a:rPr lang="en-US" altLang="ja-JP" dirty="0">
                <a:sym typeface="Wingdings" panose="05000000000000000000" pitchFamily="2" charset="2"/>
              </a:rPr>
              <a:t>25</a:t>
            </a:r>
          </a:p>
        </p:txBody>
      </p:sp>
      <p:sp>
        <p:nvSpPr>
          <p:cNvPr id="26627" name="スライド番号プレースホルダー 5">
            <a:extLst>
              <a:ext uri="{FF2B5EF4-FFF2-40B4-BE49-F238E27FC236}">
                <a16:creationId xmlns:a16="http://schemas.microsoft.com/office/drawing/2014/main" id="{AAD624BA-346F-435B-97E5-670A832B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D419AB-2EF7-4495-BDE1-6C8EBD1280BE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27CDD991-D0EF-48F9-A9A2-AEEDDD1E7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60350"/>
            <a:ext cx="77724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4400">
                <a:solidFill>
                  <a:schemeClr val="tx2"/>
                </a:solidFill>
                <a:ea typeface="ＭＳ ゴシック" panose="020B0609070205080204" pitchFamily="49" charset="-128"/>
              </a:rPr>
              <a:t>4. RSM</a:t>
            </a:r>
            <a:r>
              <a:rPr lang="ja-JP" altLang="en-US" sz="4400">
                <a:solidFill>
                  <a:schemeClr val="tx2"/>
                </a:solidFill>
                <a:ea typeface="ＭＳ ゴシック" panose="020B0609070205080204" pitchFamily="49" charset="-128"/>
              </a:rPr>
              <a:t>に</a:t>
            </a:r>
            <a:r>
              <a:rPr lang="ja-JP" altLang="en-US" sz="4400">
                <a:solidFill>
                  <a:schemeClr val="tx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適用</a:t>
            </a:r>
          </a:p>
        </p:txBody>
      </p:sp>
      <p:sp>
        <p:nvSpPr>
          <p:cNvPr id="26629" name="AutoShape 6">
            <a:extLst>
              <a:ext uri="{FF2B5EF4-FFF2-40B4-BE49-F238E27FC236}">
                <a16:creationId xmlns:a16="http://schemas.microsoft.com/office/drawing/2014/main" id="{5A5D4E82-7E14-4E5D-B88D-91AA9E9E3B1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71950" y="5745163"/>
            <a:ext cx="760413" cy="347662"/>
          </a:xfrm>
          <a:prstGeom prst="rightArrow">
            <a:avLst>
              <a:gd name="adj1" fmla="val 50000"/>
              <a:gd name="adj2" fmla="val 546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番号プレースホルダー 3">
            <a:extLst>
              <a:ext uri="{FF2B5EF4-FFF2-40B4-BE49-F238E27FC236}">
                <a16:creationId xmlns:a16="http://schemas.microsoft.com/office/drawing/2014/main" id="{1D6A15FD-ECFD-4C2A-B815-538DD539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303891-ED51-4EE4-878E-6B475E49B199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96206E37-CC89-414F-BDDC-37F4785FA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11538"/>
            <a:ext cx="8816975" cy="3762375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Rectangle 3">
            <a:extLst>
              <a:ext uri="{FF2B5EF4-FFF2-40B4-BE49-F238E27FC236}">
                <a16:creationId xmlns:a16="http://schemas.microsoft.com/office/drawing/2014/main" id="{55B2150F-7863-4FD9-A05B-0C7633D83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0"/>
            <a:ext cx="8424863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4400">
                <a:solidFill>
                  <a:schemeClr val="tx2"/>
                </a:solidFill>
                <a:ea typeface="ＭＳ ゴシック" panose="020B0609070205080204" pitchFamily="49" charset="-128"/>
              </a:rPr>
              <a:t>An example of </a:t>
            </a:r>
            <a:r>
              <a:rPr lang="en-US" altLang="ja-JP" sz="4400">
                <a:solidFill>
                  <a:schemeClr val="tx2"/>
                </a:solidFill>
              </a:rPr>
              <a:t>Incidence Matrix</a:t>
            </a:r>
            <a:endParaRPr lang="ja-JP" altLang="en-US" sz="4400">
              <a:solidFill>
                <a:schemeClr val="tx2"/>
              </a:solidFill>
              <a:ea typeface="ＭＳ ゴシック" panose="020B0609070205080204" pitchFamily="49" charset="-128"/>
            </a:endParaRPr>
          </a:p>
        </p:txBody>
      </p:sp>
      <p:sp>
        <p:nvSpPr>
          <p:cNvPr id="27654" name="Rectangle 5">
            <a:extLst>
              <a:ext uri="{FF2B5EF4-FFF2-40B4-BE49-F238E27FC236}">
                <a16:creationId xmlns:a16="http://schemas.microsoft.com/office/drawing/2014/main" id="{B28682C6-6BD5-451F-9AE8-5DABD1395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268663"/>
            <a:ext cx="3816350" cy="3240087"/>
          </a:xfrm>
          <a:prstGeom prst="rect">
            <a:avLst/>
          </a:prstGeom>
          <a:noFill/>
          <a:ln w="2857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FA27718-9823-43DE-811A-07C3E232BE7A}"/>
              </a:ext>
            </a:extLst>
          </p:cNvPr>
          <p:cNvSpPr txBox="1">
            <a:spLocks noChangeArrowheads="1"/>
          </p:cNvSpPr>
          <p:nvPr/>
        </p:nvSpPr>
        <p:spPr>
          <a:xfrm>
            <a:off x="899541" y="980728"/>
            <a:ext cx="8208963" cy="56610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ja-JP" kern="0" dirty="0"/>
              <a:t>Task Analysis : Attribute</a:t>
            </a:r>
            <a:r>
              <a:rPr lang="ja-JP" altLang="en-US" kern="0" dirty="0" err="1"/>
              <a:t>の抽</a:t>
            </a:r>
            <a:r>
              <a:rPr lang="ja-JP" altLang="en-US" kern="0" dirty="0"/>
              <a:t>出</a:t>
            </a:r>
          </a:p>
          <a:p>
            <a:pPr lvl="1" eaLnBrk="1" hangingPunct="1"/>
            <a:r>
              <a:rPr lang="en-US" altLang="ja-JP" kern="0" dirty="0"/>
              <a:t>Extraction of Attribute, refining </a:t>
            </a:r>
          </a:p>
          <a:p>
            <a:pPr lvl="1" eaLnBrk="1" hangingPunct="1"/>
            <a:r>
              <a:rPr lang="en-US" altLang="ja-JP" kern="0" dirty="0"/>
              <a:t>Domain Expert of these subject, teacher</a:t>
            </a:r>
          </a:p>
          <a:p>
            <a:pPr lvl="1" eaLnBrk="1" hangingPunct="1"/>
            <a:r>
              <a:rPr lang="ja-JP" altLang="en-US" kern="0" dirty="0"/>
              <a:t>筆記式での解答例も参考に</a:t>
            </a:r>
          </a:p>
          <a:p>
            <a:pPr eaLnBrk="1" hangingPunct="1"/>
            <a:endParaRPr lang="en-US" altLang="ja-JP" kern="0" dirty="0"/>
          </a:p>
        </p:txBody>
      </p:sp>
    </p:spTree>
    <p:extLst>
      <p:ext uri="{BB962C8B-B14F-4D97-AF65-F5344CB8AC3E}">
        <p14:creationId xmlns:p14="http://schemas.microsoft.com/office/powerpoint/2010/main" val="2443318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番号プレースホルダー 3">
            <a:extLst>
              <a:ext uri="{FF2B5EF4-FFF2-40B4-BE49-F238E27FC236}">
                <a16:creationId xmlns:a16="http://schemas.microsoft.com/office/drawing/2014/main" id="{593E0BD8-2FDB-4151-9403-DF18869B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C05FB7-9864-41B5-98AC-2EB61FFE232B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5" name="Picture 7" descr="Attr01">
            <a:extLst>
              <a:ext uri="{FF2B5EF4-FFF2-40B4-BE49-F238E27FC236}">
                <a16:creationId xmlns:a16="http://schemas.microsoft.com/office/drawing/2014/main" id="{8EF01EA8-2B3A-44C8-8A21-AE22D8D6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63538"/>
            <a:ext cx="108362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Oval 4">
            <a:extLst>
              <a:ext uri="{FF2B5EF4-FFF2-40B4-BE49-F238E27FC236}">
                <a16:creationId xmlns:a16="http://schemas.microsoft.com/office/drawing/2014/main" id="{7B428D04-2360-4932-A54E-5B377DA04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16287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28677" name="Oval 8">
            <a:extLst>
              <a:ext uri="{FF2B5EF4-FFF2-40B4-BE49-F238E27FC236}">
                <a16:creationId xmlns:a16="http://schemas.microsoft.com/office/drawing/2014/main" id="{0419FF5C-7051-4388-92A5-BCEFC28ED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2050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28678" name="Oval 9">
            <a:extLst>
              <a:ext uri="{FF2B5EF4-FFF2-40B4-BE49-F238E27FC236}">
                <a16:creationId xmlns:a16="http://schemas.microsoft.com/office/drawing/2014/main" id="{1C51C1E0-B179-4B30-94C2-E640C7D2F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284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E6C11F3-54F9-4189-9713-AED0A455B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648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ゴシック" panose="020B0609070205080204" pitchFamily="49" charset="-128"/>
              </a:rPr>
              <a:t>1.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はじめに</a:t>
            </a:r>
            <a:endParaRPr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9F9236A-BEE8-49D2-A82B-D2A564E4F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052735"/>
            <a:ext cx="8424862" cy="5544603"/>
          </a:xfrm>
        </p:spPr>
        <p:txBody>
          <a:bodyPr/>
          <a:lstStyle/>
          <a:p>
            <a:pPr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スコアリング・レポート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(Scoring  Report)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学習診断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(Learning Diagnosis)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点数だけでなく、学習指針を受験者に返す</a:t>
            </a:r>
          </a:p>
          <a:p>
            <a:pPr algn="just" eaLnBrk="1" hangingPunct="1"/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Rule Space Method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分類手法のひとつ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受験者を学習進度ごとに</a:t>
            </a:r>
          </a:p>
          <a:p>
            <a:pPr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科学的推論能力テスト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紹介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実験、適用例</a:t>
            </a:r>
          </a:p>
          <a:p>
            <a:pPr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まとめと今後の展開</a:t>
            </a:r>
          </a:p>
          <a:p>
            <a:pPr algn="just" eaLnBrk="1" hangingPunct="1"/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508" name="スライド番号プレースホルダー 5">
            <a:extLst>
              <a:ext uri="{FF2B5EF4-FFF2-40B4-BE49-F238E27FC236}">
                <a16:creationId xmlns:a16="http://schemas.microsoft.com/office/drawing/2014/main" id="{FF54D49E-D777-48E9-840D-3437BFEA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099E9E-49DB-4F3C-BDBC-84C9FF7BFF55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AutoShape 4">
            <a:extLst>
              <a:ext uri="{FF2B5EF4-FFF2-40B4-BE49-F238E27FC236}">
                <a16:creationId xmlns:a16="http://schemas.microsoft.com/office/drawing/2014/main" id="{20A15C9F-49B9-4F4C-B440-B8AF0517F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7641233"/>
            <a:ext cx="1366838" cy="457200"/>
          </a:xfrm>
          <a:prstGeom prst="leftRightArrow">
            <a:avLst>
              <a:gd name="adj1" fmla="val 50000"/>
              <a:gd name="adj2" fmla="val 59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21510" name="Line 5">
            <a:extLst>
              <a:ext uri="{FF2B5EF4-FFF2-40B4-BE49-F238E27FC236}">
                <a16:creationId xmlns:a16="http://schemas.microsoft.com/office/drawing/2014/main" id="{F22CCD55-BE3E-43B0-8B17-743AA8102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4048" y="7173416"/>
            <a:ext cx="25209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1218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番号プレースホルダー 3">
            <a:extLst>
              <a:ext uri="{FF2B5EF4-FFF2-40B4-BE49-F238E27FC236}">
                <a16:creationId xmlns:a16="http://schemas.microsoft.com/office/drawing/2014/main" id="{72881ECA-8139-4348-A57F-7756F4F9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59FE36-C5F9-4D0C-AD88-E551BED850F9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699" name="Picture 2" descr="Attr01">
            <a:extLst>
              <a:ext uri="{FF2B5EF4-FFF2-40B4-BE49-F238E27FC236}">
                <a16:creationId xmlns:a16="http://schemas.microsoft.com/office/drawing/2014/main" id="{93927F09-14EE-434D-A1F2-8C48EADC3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2565063" cy="78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Oval 3">
            <a:extLst>
              <a:ext uri="{FF2B5EF4-FFF2-40B4-BE49-F238E27FC236}">
                <a16:creationId xmlns:a16="http://schemas.microsoft.com/office/drawing/2014/main" id="{EC3692DA-ABB4-4446-835A-861033940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6240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29701" name="Oval 4">
            <a:extLst>
              <a:ext uri="{FF2B5EF4-FFF2-40B4-BE49-F238E27FC236}">
                <a16:creationId xmlns:a16="http://schemas.microsoft.com/office/drawing/2014/main" id="{8E49B6F5-F3EF-40B7-8C4B-6F5243297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273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29702" name="Oval 5">
            <a:extLst>
              <a:ext uri="{FF2B5EF4-FFF2-40B4-BE49-F238E27FC236}">
                <a16:creationId xmlns:a16="http://schemas.microsoft.com/office/drawing/2014/main" id="{24618E24-BB18-4ADC-A3A1-823E6F2BD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5004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481DD948-1276-4238-80E7-2F0C72469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3910013"/>
            <a:ext cx="3132138" cy="844550"/>
          </a:xfrm>
          <a:prstGeom prst="rect">
            <a:avLst/>
          </a:prstGeom>
          <a:solidFill>
            <a:srgbClr val="CCFFCC"/>
          </a:solidFill>
          <a:ln w="222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/>
              <a:t>Logical relation in sentences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227A9155-7353-4E58-A9CB-3ADC1E715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4948238"/>
            <a:ext cx="3132138" cy="479425"/>
          </a:xfrm>
          <a:prstGeom prst="rect">
            <a:avLst/>
          </a:prstGeom>
          <a:solidFill>
            <a:srgbClr val="CCFFCC"/>
          </a:solidFill>
          <a:ln w="222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/>
              <a:t>Deductive thinking</a:t>
            </a:r>
          </a:p>
        </p:txBody>
      </p:sp>
      <p:sp>
        <p:nvSpPr>
          <p:cNvPr id="29705" name="Line 9">
            <a:extLst>
              <a:ext uri="{FF2B5EF4-FFF2-40B4-BE49-F238E27FC236}">
                <a16:creationId xmlns:a16="http://schemas.microsoft.com/office/drawing/2014/main" id="{3B95E90C-3AAC-45C7-ABD2-7CD70B3682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84663" y="1628775"/>
            <a:ext cx="1979612" cy="17049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  <p:sp>
        <p:nvSpPr>
          <p:cNvPr id="29706" name="Line 12">
            <a:extLst>
              <a:ext uri="{FF2B5EF4-FFF2-40B4-BE49-F238E27FC236}">
                <a16:creationId xmlns:a16="http://schemas.microsoft.com/office/drawing/2014/main" id="{3B6D4F50-B6C1-473D-8361-6062F4A77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716338"/>
            <a:ext cx="1213326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7" name="Text Box 6">
            <a:extLst>
              <a:ext uri="{FF2B5EF4-FFF2-40B4-BE49-F238E27FC236}">
                <a16:creationId xmlns:a16="http://schemas.microsoft.com/office/drawing/2014/main" id="{51F0CAB3-F1BD-4150-BC73-35F74BA56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2901950"/>
            <a:ext cx="3132138" cy="844550"/>
          </a:xfrm>
          <a:prstGeom prst="rect">
            <a:avLst/>
          </a:prstGeom>
          <a:solidFill>
            <a:srgbClr val="CCFFCC"/>
          </a:solidFill>
          <a:ln w="222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/>
              <a:t>Working with figures, tables and graphs</a:t>
            </a:r>
          </a:p>
        </p:txBody>
      </p:sp>
      <p:sp>
        <p:nvSpPr>
          <p:cNvPr id="29708" name="Line 10">
            <a:extLst>
              <a:ext uri="{FF2B5EF4-FFF2-40B4-BE49-F238E27FC236}">
                <a16:creationId xmlns:a16="http://schemas.microsoft.com/office/drawing/2014/main" id="{AE16EDC3-E13A-458F-A379-2AEE478A65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3438" y="2276475"/>
            <a:ext cx="1620837" cy="19923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  <p:sp>
        <p:nvSpPr>
          <p:cNvPr id="29709" name="Line 11">
            <a:extLst>
              <a:ext uri="{FF2B5EF4-FFF2-40B4-BE49-F238E27FC236}">
                <a16:creationId xmlns:a16="http://schemas.microsoft.com/office/drawing/2014/main" id="{81E8D8F9-03CE-4797-A48A-A821841E6E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27538" y="3573463"/>
            <a:ext cx="1836737" cy="1631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番号プレースホルダー 3">
            <a:extLst>
              <a:ext uri="{FF2B5EF4-FFF2-40B4-BE49-F238E27FC236}">
                <a16:creationId xmlns:a16="http://schemas.microsoft.com/office/drawing/2014/main" id="{10D7C44C-EEBE-4619-B37A-FCA44AC5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046C6C-556A-41E9-9968-3AFFB0A75D8B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BAF7B6A-AC12-422C-ADB5-C1A0776DD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28600"/>
            <a:ext cx="7397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4400">
                <a:solidFill>
                  <a:schemeClr val="tx2"/>
                </a:solidFill>
              </a:rPr>
              <a:t>  Result of RSM for SR-Test</a:t>
            </a:r>
            <a:endParaRPr lang="ja-JP" altLang="en-US" sz="4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34820" name="Picture 3" descr="fig1b">
            <a:extLst>
              <a:ext uri="{FF2B5EF4-FFF2-40B4-BE49-F238E27FC236}">
                <a16:creationId xmlns:a16="http://schemas.microsoft.com/office/drawing/2014/main" id="{0760E108-0F05-4B50-AAD7-5A520768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-171450"/>
            <a:ext cx="6727825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4">
            <a:extLst>
              <a:ext uri="{FF2B5EF4-FFF2-40B4-BE49-F238E27FC236}">
                <a16:creationId xmlns:a16="http://schemas.microsoft.com/office/drawing/2014/main" id="{0B57B897-BC01-46B1-A03F-9CF8FAAA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6569075"/>
            <a:ext cx="1439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/>
              <a:t>286</a:t>
            </a:r>
            <a:r>
              <a:rPr lang="ja-JP" altLang="en-US" sz="1000"/>
              <a:t>名中</a:t>
            </a:r>
            <a:r>
              <a:rPr lang="en-US" altLang="ja-JP" sz="1000"/>
              <a:t>225</a:t>
            </a:r>
            <a:r>
              <a:rPr lang="ja-JP" altLang="en-US" sz="1000"/>
              <a:t>名</a:t>
            </a:r>
            <a:r>
              <a:rPr lang="en-US" altLang="ja-JP" sz="1000"/>
              <a:t>(78.7%)</a:t>
            </a:r>
          </a:p>
        </p:txBody>
      </p:sp>
      <p:sp>
        <p:nvSpPr>
          <p:cNvPr id="34822" name="Oval 5">
            <a:extLst>
              <a:ext uri="{FF2B5EF4-FFF2-40B4-BE49-F238E27FC236}">
                <a16:creationId xmlns:a16="http://schemas.microsoft.com/office/drawing/2014/main" id="{131D9D95-14D7-461D-9BCD-06DEEC66FD73}"/>
              </a:ext>
            </a:extLst>
          </p:cNvPr>
          <p:cNvSpPr>
            <a:spLocks noChangeArrowheads="1"/>
          </p:cNvSpPr>
          <p:nvPr/>
        </p:nvSpPr>
        <p:spPr bwMode="auto">
          <a:xfrm rot="-1909948">
            <a:off x="4632325" y="2062163"/>
            <a:ext cx="3168650" cy="1943100"/>
          </a:xfrm>
          <a:prstGeom prst="ellipse">
            <a:avLst/>
          </a:prstGeom>
          <a:noFill/>
          <a:ln w="38100" algn="ctr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34823" name="Freeform 6">
            <a:extLst>
              <a:ext uri="{FF2B5EF4-FFF2-40B4-BE49-F238E27FC236}">
                <a16:creationId xmlns:a16="http://schemas.microsoft.com/office/drawing/2014/main" id="{70DF2F28-554C-4171-B6DF-1761642F8A90}"/>
              </a:ext>
            </a:extLst>
          </p:cNvPr>
          <p:cNvSpPr>
            <a:spLocks/>
          </p:cNvSpPr>
          <p:nvPr/>
        </p:nvSpPr>
        <p:spPr bwMode="auto">
          <a:xfrm>
            <a:off x="1595438" y="933450"/>
            <a:ext cx="5424487" cy="3216275"/>
          </a:xfrm>
          <a:custGeom>
            <a:avLst/>
            <a:gdLst>
              <a:gd name="T0" fmla="*/ 2147483646 w 3417"/>
              <a:gd name="T1" fmla="*/ 2147483646 h 2026"/>
              <a:gd name="T2" fmla="*/ 2147483646 w 3417"/>
              <a:gd name="T3" fmla="*/ 2147483646 h 2026"/>
              <a:gd name="T4" fmla="*/ 2147483646 w 3417"/>
              <a:gd name="T5" fmla="*/ 2147483646 h 2026"/>
              <a:gd name="T6" fmla="*/ 2147483646 w 3417"/>
              <a:gd name="T7" fmla="*/ 2147483646 h 2026"/>
              <a:gd name="T8" fmla="*/ 2147483646 w 3417"/>
              <a:gd name="T9" fmla="*/ 2147483646 h 2026"/>
              <a:gd name="T10" fmla="*/ 2147483646 w 3417"/>
              <a:gd name="T11" fmla="*/ 2147483646 h 2026"/>
              <a:gd name="T12" fmla="*/ 2147483646 w 3417"/>
              <a:gd name="T13" fmla="*/ 2147483646 h 2026"/>
              <a:gd name="T14" fmla="*/ 2147483646 w 3417"/>
              <a:gd name="T15" fmla="*/ 2147483646 h 2026"/>
              <a:gd name="T16" fmla="*/ 2147483646 w 3417"/>
              <a:gd name="T17" fmla="*/ 2147483646 h 2026"/>
              <a:gd name="T18" fmla="*/ 2147483646 w 3417"/>
              <a:gd name="T19" fmla="*/ 2147483646 h 2026"/>
              <a:gd name="T20" fmla="*/ 2147483646 w 3417"/>
              <a:gd name="T21" fmla="*/ 2147483646 h 2026"/>
              <a:gd name="T22" fmla="*/ 2147483646 w 3417"/>
              <a:gd name="T23" fmla="*/ 2147483646 h 2026"/>
              <a:gd name="T24" fmla="*/ 2147483646 w 3417"/>
              <a:gd name="T25" fmla="*/ 2147483646 h 2026"/>
              <a:gd name="T26" fmla="*/ 2147483646 w 3417"/>
              <a:gd name="T27" fmla="*/ 2147483646 h 20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17" h="2026">
                <a:moveTo>
                  <a:pt x="1104" y="2026"/>
                </a:moveTo>
                <a:cubicBezTo>
                  <a:pt x="945" y="2026"/>
                  <a:pt x="786" y="2003"/>
                  <a:pt x="605" y="1844"/>
                </a:cubicBezTo>
                <a:cubicBezTo>
                  <a:pt x="424" y="1685"/>
                  <a:pt x="30" y="1345"/>
                  <a:pt x="15" y="1073"/>
                </a:cubicBezTo>
                <a:cubicBezTo>
                  <a:pt x="0" y="801"/>
                  <a:pt x="333" y="385"/>
                  <a:pt x="514" y="211"/>
                </a:cubicBezTo>
                <a:cubicBezTo>
                  <a:pt x="695" y="37"/>
                  <a:pt x="824" y="60"/>
                  <a:pt x="1104" y="30"/>
                </a:cubicBezTo>
                <a:cubicBezTo>
                  <a:pt x="1384" y="0"/>
                  <a:pt x="1876" y="23"/>
                  <a:pt x="2193" y="30"/>
                </a:cubicBezTo>
                <a:cubicBezTo>
                  <a:pt x="2510" y="37"/>
                  <a:pt x="2813" y="45"/>
                  <a:pt x="3009" y="75"/>
                </a:cubicBezTo>
                <a:cubicBezTo>
                  <a:pt x="3205" y="105"/>
                  <a:pt x="3327" y="143"/>
                  <a:pt x="3372" y="211"/>
                </a:cubicBezTo>
                <a:cubicBezTo>
                  <a:pt x="3417" y="279"/>
                  <a:pt x="3409" y="400"/>
                  <a:pt x="3281" y="483"/>
                </a:cubicBezTo>
                <a:cubicBezTo>
                  <a:pt x="3153" y="566"/>
                  <a:pt x="2775" y="604"/>
                  <a:pt x="2601" y="710"/>
                </a:cubicBezTo>
                <a:cubicBezTo>
                  <a:pt x="2427" y="816"/>
                  <a:pt x="2359" y="974"/>
                  <a:pt x="2238" y="1118"/>
                </a:cubicBezTo>
                <a:cubicBezTo>
                  <a:pt x="2117" y="1262"/>
                  <a:pt x="1989" y="1451"/>
                  <a:pt x="1875" y="1572"/>
                </a:cubicBezTo>
                <a:cubicBezTo>
                  <a:pt x="1761" y="1693"/>
                  <a:pt x="1685" y="1768"/>
                  <a:pt x="1557" y="1844"/>
                </a:cubicBezTo>
                <a:cubicBezTo>
                  <a:pt x="1429" y="1920"/>
                  <a:pt x="1263" y="2026"/>
                  <a:pt x="1104" y="2026"/>
                </a:cubicBezTo>
                <a:close/>
              </a:path>
            </a:pathLst>
          </a:custGeom>
          <a:noFill/>
          <a:ln w="41275" cap="flat" cmpd="sng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7E7DFF53-EB31-40AC-8059-5C17E9F0736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72225" y="4076701"/>
            <a:ext cx="3817937" cy="792162"/>
          </a:xfrm>
          <a:prstGeom prst="rect">
            <a:avLst/>
          </a:prstGeom>
          <a:solidFill>
            <a:srgbClr val="CCFFFF">
              <a:alpha val="50195"/>
            </a:srgbClr>
          </a:solid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/>
              <a:t>    : </a:t>
            </a:r>
            <a:r>
              <a:rPr lang="ja-JP" altLang="en-US" sz="2000"/>
              <a:t>仮説の成立条件 </a:t>
            </a:r>
            <a:r>
              <a:rPr lang="en-US" altLang="ja-JP" sz="2000"/>
              <a:t>: </a:t>
            </a:r>
            <a:r>
              <a:rPr lang="ja-JP" altLang="en-US" sz="2000"/>
              <a:t>思考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/>
              <a:t>    : </a:t>
            </a:r>
            <a:r>
              <a:rPr lang="ja-JP" altLang="en-US" sz="2000"/>
              <a:t>「同位体」の理解 </a:t>
            </a:r>
            <a:r>
              <a:rPr lang="en-US" altLang="ja-JP" sz="2000"/>
              <a:t>: </a:t>
            </a:r>
            <a:r>
              <a:rPr lang="ja-JP" altLang="en-US" sz="2000"/>
              <a:t>事柄・現象</a:t>
            </a:r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59CE3C63-8457-49D1-80DF-1908963F70B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297781" y="2888456"/>
            <a:ext cx="4249738" cy="1152525"/>
          </a:xfrm>
          <a:prstGeom prst="rect">
            <a:avLst/>
          </a:prstGeom>
          <a:solidFill>
            <a:srgbClr val="CCFFFF">
              <a:alpha val="50195"/>
            </a:srgbClr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/>
              <a:t>    : </a:t>
            </a:r>
            <a:r>
              <a:rPr lang="ja-JP" altLang="en-US" sz="2000"/>
              <a:t>文章の論理的な関係</a:t>
            </a:r>
            <a:r>
              <a:rPr lang="en-US" altLang="ja-JP" sz="2000"/>
              <a:t>	: </a:t>
            </a:r>
            <a:r>
              <a:rPr lang="ja-JP" altLang="en-US" sz="2000"/>
              <a:t>思考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/>
              <a:t>    : If-Then </a:t>
            </a:r>
            <a:r>
              <a:rPr lang="ja-JP" altLang="en-US" sz="2000"/>
              <a:t>関係	</a:t>
            </a:r>
            <a:r>
              <a:rPr lang="en-US" altLang="ja-JP" sz="2000"/>
              <a:t>	: </a:t>
            </a:r>
            <a:r>
              <a:rPr lang="ja-JP" altLang="en-US" sz="2000"/>
              <a:t>思考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/>
              <a:t>    : </a:t>
            </a:r>
            <a:r>
              <a:rPr lang="ja-JP" altLang="en-US" sz="2000"/>
              <a:t>「重力」の理解</a:t>
            </a:r>
            <a:r>
              <a:rPr lang="en-US" altLang="ja-JP" sz="2000"/>
              <a:t>	: </a:t>
            </a:r>
            <a:r>
              <a:rPr lang="ja-JP" altLang="en-US" sz="2000"/>
              <a:t>事柄・現象</a:t>
            </a: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C055DBF8-FBAB-46AD-944B-93B0B4A07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/>
              <a:t>9   8   6</a:t>
            </a:r>
          </a:p>
        </p:txBody>
      </p:sp>
      <p:sp>
        <p:nvSpPr>
          <p:cNvPr id="34827" name="Text Box 11">
            <a:extLst>
              <a:ext uri="{FF2B5EF4-FFF2-40B4-BE49-F238E27FC236}">
                <a16:creationId xmlns:a16="http://schemas.microsoft.com/office/drawing/2014/main" id="{0420F4FA-C200-4E5D-8A3D-1D67B5E63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26003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/>
              <a:t>2   5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E6C11F3-54F9-4189-9713-AED0A455B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42528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dirty="0"/>
              <a:t>Rule Space Method</a:t>
            </a:r>
            <a:r>
              <a:rPr lang="en-US" altLang="ja-JP" sz="4000" dirty="0">
                <a:latin typeface="Arial Black" panose="020B0A04020102020204" pitchFamily="34" charset="0"/>
              </a:rPr>
              <a:t> </a:t>
            </a:r>
            <a:r>
              <a:rPr lang="en-US" altLang="ja-JP" sz="4000" dirty="0">
                <a:latin typeface="Times New Roman" panose="02020603050405020304" pitchFamily="18" charset="0"/>
              </a:rPr>
              <a:t>(</a:t>
            </a:r>
            <a:r>
              <a:rPr lang="en-US" altLang="ja-JP" dirty="0"/>
              <a:t>RSM</a:t>
            </a:r>
            <a:r>
              <a:rPr lang="ja-JP" altLang="ja-JP" sz="4000" dirty="0">
                <a:latin typeface="Times New Roman" panose="02020603050405020304" pitchFamily="18" charset="0"/>
              </a:rPr>
              <a:t>)</a:t>
            </a:r>
            <a:endParaRPr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9F9236A-BEE8-49D2-A82B-D2A564E4F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980734"/>
            <a:ext cx="8137028" cy="5801059"/>
          </a:xfrm>
        </p:spPr>
        <p:txBody>
          <a:bodyPr/>
          <a:lstStyle/>
          <a:p>
            <a:pPr algn="just" eaLnBrk="1" hangingPunct="1"/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SR-Test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に対する解釈例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解答するための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キーポイント</a:t>
            </a:r>
          </a:p>
          <a:p>
            <a:pPr lvl="2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文章の論理的な関係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[6] 	: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思考</a:t>
            </a:r>
          </a:p>
          <a:p>
            <a:pPr lvl="2" algn="just" eaLnBrk="1" hangingPunct="1"/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If-Then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関係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[8]		: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思考</a:t>
            </a:r>
          </a:p>
          <a:p>
            <a:pPr lvl="2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「重力」の理解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[9]		: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事柄・現象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副次的なポイント</a:t>
            </a:r>
          </a:p>
          <a:p>
            <a:pPr lvl="2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仮説の成立条件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[5]	: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思考</a:t>
            </a:r>
          </a:p>
          <a:p>
            <a:pPr lvl="2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「同位体」の理解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[2]	: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事柄・現象</a:t>
            </a:r>
          </a:p>
          <a:p>
            <a:pPr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分類結果の妥当性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クラスター毎の被験者の特性</a:t>
            </a:r>
          </a:p>
          <a:p>
            <a:pPr lvl="2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項目反応パターン</a:t>
            </a:r>
          </a:p>
          <a:p>
            <a:pPr algn="just" eaLnBrk="1" hangingPunct="1"/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508" name="スライド番号プレースホルダー 5">
            <a:extLst>
              <a:ext uri="{FF2B5EF4-FFF2-40B4-BE49-F238E27FC236}">
                <a16:creationId xmlns:a16="http://schemas.microsoft.com/office/drawing/2014/main" id="{FF54D49E-D777-48E9-840D-3437BFEA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099E9E-49DB-4F3C-BDBC-84C9FF7BFF55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AutoShape 4">
            <a:extLst>
              <a:ext uri="{FF2B5EF4-FFF2-40B4-BE49-F238E27FC236}">
                <a16:creationId xmlns:a16="http://schemas.microsoft.com/office/drawing/2014/main" id="{20A15C9F-49B9-4F4C-B440-B8AF0517F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7641233"/>
            <a:ext cx="1366838" cy="457200"/>
          </a:xfrm>
          <a:prstGeom prst="leftRightArrow">
            <a:avLst>
              <a:gd name="adj1" fmla="val 50000"/>
              <a:gd name="adj2" fmla="val 59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21510" name="Line 5">
            <a:extLst>
              <a:ext uri="{FF2B5EF4-FFF2-40B4-BE49-F238E27FC236}">
                <a16:creationId xmlns:a16="http://schemas.microsoft.com/office/drawing/2014/main" id="{F22CCD55-BE3E-43B0-8B17-743AA8102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4048" y="7173416"/>
            <a:ext cx="25209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5901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E6C11F3-54F9-4189-9713-AED0A455B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42528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dirty="0"/>
              <a:t>Rule Space Method</a:t>
            </a:r>
            <a:r>
              <a:rPr lang="en-US" altLang="ja-JP" sz="4000" dirty="0">
                <a:latin typeface="Arial Black" panose="020B0A04020102020204" pitchFamily="34" charset="0"/>
              </a:rPr>
              <a:t> </a:t>
            </a:r>
            <a:r>
              <a:rPr lang="en-US" altLang="ja-JP" sz="4000" dirty="0">
                <a:latin typeface="Times New Roman" panose="02020603050405020304" pitchFamily="18" charset="0"/>
              </a:rPr>
              <a:t>(</a:t>
            </a:r>
            <a:r>
              <a:rPr lang="en-US" altLang="ja-JP" dirty="0"/>
              <a:t>RSM</a:t>
            </a:r>
            <a:r>
              <a:rPr lang="ja-JP" altLang="ja-JP" sz="4000" dirty="0">
                <a:latin typeface="Times New Roman" panose="02020603050405020304" pitchFamily="18" charset="0"/>
              </a:rPr>
              <a:t>)</a:t>
            </a:r>
            <a:endParaRPr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9F9236A-BEE8-49D2-A82B-D2A564E4F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576" y="980734"/>
            <a:ext cx="8209036" cy="5801059"/>
          </a:xfrm>
        </p:spPr>
        <p:txBody>
          <a:bodyPr/>
          <a:lstStyle/>
          <a:p>
            <a:pPr algn="just" eaLnBrk="1" hangingPunct="1"/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Attribute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の重要性</a:t>
            </a:r>
          </a:p>
          <a:p>
            <a:pPr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問題分析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(Task Analysis)</a:t>
            </a:r>
          </a:p>
          <a:p>
            <a:pPr lvl="1" algn="just" eaLnBrk="1" hangingPunct="1"/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Attribute 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の抽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出作業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試験問題に精通した専門家</a:t>
            </a:r>
          </a:p>
          <a:p>
            <a:pPr lvl="2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教員、ドメイン・エキスパート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大掛かりな作業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行き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、戻り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。精錬。</a:t>
            </a:r>
          </a:p>
          <a:p>
            <a:pPr lvl="1" algn="just" eaLnBrk="1" hangingPunct="1"/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RSM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の有用性の可否を握る。核心。</a:t>
            </a:r>
          </a:p>
          <a:p>
            <a:pPr lvl="2" algn="just" eaLnBrk="1" hangingPunct="1"/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Knowledge State (KS)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の特性に強く影響する。</a:t>
            </a:r>
          </a:p>
          <a:p>
            <a:pPr algn="just" eaLnBrk="1" hangingPunct="1"/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508" name="スライド番号プレースホルダー 5">
            <a:extLst>
              <a:ext uri="{FF2B5EF4-FFF2-40B4-BE49-F238E27FC236}">
                <a16:creationId xmlns:a16="http://schemas.microsoft.com/office/drawing/2014/main" id="{FF54D49E-D777-48E9-840D-3437BFEA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099E9E-49DB-4F3C-BDBC-84C9FF7BFF55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AutoShape 4">
            <a:extLst>
              <a:ext uri="{FF2B5EF4-FFF2-40B4-BE49-F238E27FC236}">
                <a16:creationId xmlns:a16="http://schemas.microsoft.com/office/drawing/2014/main" id="{20A15C9F-49B9-4F4C-B440-B8AF0517F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7641233"/>
            <a:ext cx="1366838" cy="457200"/>
          </a:xfrm>
          <a:prstGeom prst="leftRightArrow">
            <a:avLst>
              <a:gd name="adj1" fmla="val 50000"/>
              <a:gd name="adj2" fmla="val 59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21510" name="Line 5">
            <a:extLst>
              <a:ext uri="{FF2B5EF4-FFF2-40B4-BE49-F238E27FC236}">
                <a16:creationId xmlns:a16="http://schemas.microsoft.com/office/drawing/2014/main" id="{F22CCD55-BE3E-43B0-8B17-743AA8102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4048" y="7173416"/>
            <a:ext cx="25209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7259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23A5829-1487-4A68-AF6D-ACD407104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6264275" cy="792163"/>
          </a:xfrm>
        </p:spPr>
        <p:txBody>
          <a:bodyPr/>
          <a:lstStyle/>
          <a:p>
            <a:pPr eaLnBrk="1" hangingPunct="1"/>
            <a:r>
              <a:rPr lang="en-US" altLang="ja-JP">
                <a:latin typeface="Arial" panose="020B0604020202020204" pitchFamily="34" charset="0"/>
              </a:rPr>
              <a:t>5. </a:t>
            </a:r>
            <a:r>
              <a:rPr lang="ja-JP" altLang="en-US"/>
              <a:t>まとめ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0C56748-9536-458A-8713-BE689DD8327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3850" y="1196975"/>
            <a:ext cx="4321175" cy="5745163"/>
          </a:xfrm>
        </p:spPr>
        <p:txBody>
          <a:bodyPr/>
          <a:lstStyle/>
          <a:p>
            <a:pPr eaLnBrk="1" hangingPunct="1">
              <a:buSzPct val="70000"/>
            </a:pPr>
            <a:r>
              <a:rPr lang="en-US" altLang="ja-JP" sz="2800"/>
              <a:t>RSM</a:t>
            </a:r>
            <a:r>
              <a:rPr lang="ja-JP" altLang="en-US" sz="2800"/>
              <a:t>の紹介</a:t>
            </a:r>
          </a:p>
          <a:p>
            <a:pPr lvl="1" eaLnBrk="1" hangingPunct="1">
              <a:buSzPct val="70000"/>
            </a:pPr>
            <a:r>
              <a:rPr lang="ja-JP" altLang="en-US" sz="2400"/>
              <a:t>クラスタリング手法</a:t>
            </a:r>
          </a:p>
          <a:p>
            <a:pPr lvl="1" eaLnBrk="1" hangingPunct="1">
              <a:buSzPct val="70000"/>
            </a:pPr>
            <a:r>
              <a:rPr lang="ja-JP" altLang="en-US" sz="2400"/>
              <a:t>学習進度に基づいて</a:t>
            </a:r>
          </a:p>
          <a:p>
            <a:pPr lvl="1" eaLnBrk="1" hangingPunct="1">
              <a:buSzPct val="70000"/>
            </a:pPr>
            <a:r>
              <a:rPr lang="ja-JP" altLang="en-US" sz="2400"/>
              <a:t>適用例 </a:t>
            </a:r>
            <a:r>
              <a:rPr lang="en-US" altLang="ja-JP" sz="2400"/>
              <a:t>: SR-Test</a:t>
            </a:r>
            <a:endParaRPr lang="ja-JP" altLang="en-US" sz="2400"/>
          </a:p>
          <a:p>
            <a:pPr lvl="4" eaLnBrk="1" hangingPunct="1">
              <a:buSzPct val="70000"/>
            </a:pPr>
            <a:endParaRPr lang="ja-JP" altLang="en-US" sz="1800"/>
          </a:p>
          <a:p>
            <a:pPr lvl="4" eaLnBrk="1" hangingPunct="1">
              <a:buSzPct val="70000"/>
            </a:pPr>
            <a:endParaRPr lang="ja-JP" altLang="en-US" sz="1800"/>
          </a:p>
          <a:p>
            <a:pPr eaLnBrk="1" hangingPunct="1">
              <a:buSzPct val="70000"/>
            </a:pPr>
            <a:r>
              <a:rPr lang="ja-JP" altLang="en-US" sz="2800"/>
              <a:t>関連トピック</a:t>
            </a:r>
          </a:p>
          <a:p>
            <a:pPr lvl="1" eaLnBrk="1" hangingPunct="1">
              <a:buSzPct val="70000"/>
            </a:pPr>
            <a:r>
              <a:rPr lang="en-US" altLang="ja-JP" sz="2400"/>
              <a:t>Facet Theory</a:t>
            </a:r>
          </a:p>
          <a:p>
            <a:pPr lvl="1" eaLnBrk="1" hangingPunct="1">
              <a:buSzPct val="70000"/>
            </a:pPr>
            <a:r>
              <a:rPr lang="en-US" altLang="ja-JP" sz="2400"/>
              <a:t>POSA			</a:t>
            </a:r>
            <a:r>
              <a:rPr lang="en-US" altLang="ja-JP" sz="1600"/>
              <a:t>(</a:t>
            </a:r>
            <a:r>
              <a:rPr lang="en-US" altLang="ja-JP" sz="1600" u="sng"/>
              <a:t>P</a:t>
            </a:r>
            <a:r>
              <a:rPr lang="en-US" altLang="ja-JP" sz="1600"/>
              <a:t>artial </a:t>
            </a:r>
            <a:r>
              <a:rPr lang="en-US" altLang="ja-JP" sz="1600" u="sng"/>
              <a:t>O</a:t>
            </a:r>
            <a:r>
              <a:rPr lang="en-US" altLang="ja-JP" sz="1600"/>
              <a:t>rder </a:t>
            </a:r>
            <a:r>
              <a:rPr lang="en-US" altLang="ja-JP" sz="1600" u="sng"/>
              <a:t>S</a:t>
            </a:r>
            <a:r>
              <a:rPr lang="en-US" altLang="ja-JP" sz="1600"/>
              <a:t>calogram </a:t>
            </a:r>
            <a:r>
              <a:rPr lang="en-US" altLang="ja-JP" sz="1600" u="sng"/>
              <a:t>A</a:t>
            </a:r>
            <a:r>
              <a:rPr lang="en-US" altLang="ja-JP" sz="1600"/>
              <a:t>nalysis)</a:t>
            </a:r>
            <a:endParaRPr lang="en-US" altLang="ja-JP" sz="2400"/>
          </a:p>
          <a:p>
            <a:pPr eaLnBrk="1" hangingPunct="1">
              <a:buSzPct val="70000"/>
            </a:pPr>
            <a:r>
              <a:rPr lang="ja-JP" altLang="en-US" sz="2800"/>
              <a:t>学習診断実現に向けて</a:t>
            </a:r>
          </a:p>
          <a:p>
            <a:pPr lvl="1" eaLnBrk="1" hangingPunct="1">
              <a:buSzPct val="70000"/>
            </a:pPr>
            <a:r>
              <a:rPr lang="ja-JP" altLang="en-US" sz="2400"/>
              <a:t>理論的、システム的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8EC66D21-7281-484D-B16E-73FFB233D63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140200" y="1196975"/>
            <a:ext cx="4679950" cy="4968875"/>
          </a:xfrm>
        </p:spPr>
        <p:txBody>
          <a:bodyPr/>
          <a:lstStyle/>
          <a:p>
            <a:pPr eaLnBrk="1" hangingPunct="1">
              <a:buSzPct val="70000"/>
            </a:pPr>
            <a:r>
              <a:rPr lang="ja-JP" altLang="en-US" sz="2800"/>
              <a:t>今後の展開 </a:t>
            </a:r>
            <a:r>
              <a:rPr lang="en-US" altLang="ja-JP" sz="2400"/>
              <a:t>: </a:t>
            </a:r>
            <a:r>
              <a:rPr lang="ja-JP" altLang="en-US" sz="2400"/>
              <a:t>有用性の確認</a:t>
            </a:r>
            <a:endParaRPr lang="en-US" altLang="ja-JP" sz="2400"/>
          </a:p>
          <a:p>
            <a:pPr lvl="1" eaLnBrk="1" hangingPunct="1">
              <a:buSzPct val="70000"/>
            </a:pPr>
            <a:r>
              <a:rPr lang="ja-JP" altLang="en-US" sz="2400"/>
              <a:t>結果の吟味</a:t>
            </a:r>
          </a:p>
          <a:p>
            <a:pPr lvl="1" eaLnBrk="1" hangingPunct="1">
              <a:buSzPct val="70000"/>
            </a:pPr>
            <a:r>
              <a:rPr lang="en-US" altLang="ja-JP" sz="2400"/>
              <a:t>Attribute</a:t>
            </a:r>
            <a:r>
              <a:rPr lang="ja-JP" altLang="en-US" sz="2400"/>
              <a:t>の再精煉</a:t>
            </a:r>
            <a:r>
              <a:rPr lang="en-US" altLang="ja-JP" sz="2400"/>
              <a:t>?</a:t>
            </a:r>
          </a:p>
          <a:p>
            <a:pPr lvl="1" eaLnBrk="1" hangingPunct="1">
              <a:buSzPct val="70000"/>
            </a:pPr>
            <a:r>
              <a:rPr lang="ja-JP" altLang="en-US" sz="2400"/>
              <a:t>全体の </a:t>
            </a:r>
            <a:r>
              <a:rPr lang="en-US" altLang="ja-JP" sz="2400"/>
              <a:t>Items </a:t>
            </a:r>
            <a:r>
              <a:rPr lang="ja-JP" altLang="en-US" sz="2400"/>
              <a:t>に対して適用</a:t>
            </a:r>
          </a:p>
          <a:p>
            <a:pPr lvl="2" eaLnBrk="1" hangingPunct="1">
              <a:buSzPct val="70000"/>
            </a:pPr>
            <a:r>
              <a:rPr lang="ja-JP" altLang="en-US" sz="2000"/>
              <a:t>基礎的学力試験</a:t>
            </a:r>
            <a:endParaRPr lang="en-US" altLang="ja-JP" sz="2000"/>
          </a:p>
          <a:p>
            <a:pPr lvl="1" eaLnBrk="1" hangingPunct="1">
              <a:buSzPct val="70000"/>
            </a:pPr>
            <a:r>
              <a:rPr lang="ja-JP" altLang="en-US" sz="2400"/>
              <a:t>他の </a:t>
            </a:r>
            <a:r>
              <a:rPr lang="en-US" altLang="ja-JP" sz="2400"/>
              <a:t>Items </a:t>
            </a:r>
            <a:r>
              <a:rPr lang="ja-JP" altLang="en-US" sz="2400"/>
              <a:t>にも適用</a:t>
            </a:r>
          </a:p>
          <a:p>
            <a:pPr lvl="1" eaLnBrk="1" hangingPunct="1">
              <a:buSzPct val="70000"/>
            </a:pPr>
            <a:r>
              <a:rPr lang="en-US" altLang="ja-JP" sz="2400"/>
              <a:t>Attribute</a:t>
            </a:r>
          </a:p>
          <a:p>
            <a:pPr lvl="2" eaLnBrk="1" hangingPunct="1"/>
            <a:r>
              <a:rPr lang="ja-JP" altLang="en-US" sz="2000"/>
              <a:t>問題分析</a:t>
            </a:r>
            <a:r>
              <a:rPr lang="en-US" altLang="ja-JP" sz="2000"/>
              <a:t>(Task Analysis)</a:t>
            </a:r>
            <a:endParaRPr lang="ja-JP" altLang="en-US" sz="2000"/>
          </a:p>
          <a:p>
            <a:pPr lvl="2" eaLnBrk="1" hangingPunct="1"/>
            <a:r>
              <a:rPr lang="ja-JP" altLang="en-US" sz="2000"/>
              <a:t>効率的な抽出方法の開発</a:t>
            </a:r>
          </a:p>
          <a:p>
            <a:pPr lvl="2" eaLnBrk="1" hangingPunct="1"/>
            <a:r>
              <a:rPr lang="ja-JP" altLang="en-US" sz="2000"/>
              <a:t>精煉方法、ノウハウ</a:t>
            </a:r>
            <a:endParaRPr lang="en-US" altLang="ja-JP" sz="2000"/>
          </a:p>
          <a:p>
            <a:pPr lvl="1" eaLnBrk="1" hangingPunct="1"/>
            <a:r>
              <a:rPr lang="ja-JP" altLang="en-US" sz="2400"/>
              <a:t>機械学習との関係は</a:t>
            </a:r>
            <a:r>
              <a:rPr lang="en-US" altLang="ja-JP" sz="2400"/>
              <a:t>?</a:t>
            </a:r>
          </a:p>
        </p:txBody>
      </p:sp>
      <p:sp>
        <p:nvSpPr>
          <p:cNvPr id="39941" name="スライド番号プレースホルダー 6">
            <a:extLst>
              <a:ext uri="{FF2B5EF4-FFF2-40B4-BE49-F238E27FC236}">
                <a16:creationId xmlns:a16="http://schemas.microsoft.com/office/drawing/2014/main" id="{A2F88640-C771-40D4-A363-B8FB33E8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12416C-75D3-4521-AFAB-2BF4F5DB7939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9942" name="直線コネクタ 2">
            <a:extLst>
              <a:ext uri="{FF2B5EF4-FFF2-40B4-BE49-F238E27FC236}">
                <a16:creationId xmlns:a16="http://schemas.microsoft.com/office/drawing/2014/main" id="{B0A4A1C9-9039-48B4-B3E7-ED950823AA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03800" y="5805488"/>
            <a:ext cx="2808288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E6C11F3-54F9-4189-9713-AED0A455B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42528"/>
            <a:ext cx="7772400" cy="838200"/>
          </a:xfrm>
        </p:spPr>
        <p:txBody>
          <a:bodyPr/>
          <a:lstStyle/>
          <a:p>
            <a:pPr eaLnBrk="1" hangingPunct="1"/>
            <a:r>
              <a:rPr lang="ja-JP" altLang="en-US" dirty="0">
                <a:ea typeface="ＭＳ ゴシック" panose="020B0609070205080204" pitchFamily="49" charset="-128"/>
              </a:rPr>
              <a:t>スコアリング・レポート</a:t>
            </a:r>
            <a:endParaRPr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9F9236A-BEE8-49D2-A82B-D2A564E4F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980734"/>
            <a:ext cx="8424862" cy="5801059"/>
          </a:xfrm>
        </p:spPr>
        <p:txBody>
          <a:bodyPr/>
          <a:lstStyle/>
          <a:p>
            <a:pPr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学習診断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(Learning Diagnosis)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点数だけでなく、学習指針を受験者に返す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近年、アメリカで注目されている</a:t>
            </a:r>
          </a:p>
          <a:p>
            <a:pPr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試験成績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</a:t>
            </a:r>
          </a:p>
          <a:p>
            <a:pPr lvl="1" algn="just" eaLnBrk="1" hangingPunct="1">
              <a:spcBef>
                <a:spcPts val="0"/>
              </a:spcBef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得点という数値のみ	</a:t>
            </a:r>
          </a:p>
          <a:p>
            <a:pPr marL="457200" lvl="1" indent="0" algn="just" eaLnBrk="1" hangingPunct="1">
              <a:spcBef>
                <a:spcPts val="0"/>
              </a:spcBef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+                   ==&gt;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よりきめ細かい教育</a:t>
            </a:r>
          </a:p>
          <a:p>
            <a:pPr lvl="1" algn="just" eaLnBrk="1" hangingPunct="1">
              <a:spcBef>
                <a:spcPts val="0"/>
              </a:spcBef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未学習単元の指摘</a:t>
            </a:r>
          </a:p>
          <a:p>
            <a:pPr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“次の一手”、“道しる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 を示す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学習効果が期待できる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試験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指導 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&lt;===&gt; 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評価、選抜</a:t>
            </a:r>
          </a:p>
          <a:p>
            <a:pPr lvl="2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システマティックに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508" name="スライド番号プレースホルダー 5">
            <a:extLst>
              <a:ext uri="{FF2B5EF4-FFF2-40B4-BE49-F238E27FC236}">
                <a16:creationId xmlns:a16="http://schemas.microsoft.com/office/drawing/2014/main" id="{FF54D49E-D777-48E9-840D-3437BFEA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099E9E-49DB-4F3C-BDBC-84C9FF7BFF55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AutoShape 4">
            <a:extLst>
              <a:ext uri="{FF2B5EF4-FFF2-40B4-BE49-F238E27FC236}">
                <a16:creationId xmlns:a16="http://schemas.microsoft.com/office/drawing/2014/main" id="{20A15C9F-49B9-4F4C-B440-B8AF0517F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7641233"/>
            <a:ext cx="1366838" cy="457200"/>
          </a:xfrm>
          <a:prstGeom prst="leftRightArrow">
            <a:avLst>
              <a:gd name="adj1" fmla="val 50000"/>
              <a:gd name="adj2" fmla="val 59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21510" name="Line 5">
            <a:extLst>
              <a:ext uri="{FF2B5EF4-FFF2-40B4-BE49-F238E27FC236}">
                <a16:creationId xmlns:a16="http://schemas.microsoft.com/office/drawing/2014/main" id="{F22CCD55-BE3E-43B0-8B17-743AA8102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4048" y="7173416"/>
            <a:ext cx="25209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557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E6C11F3-54F9-4189-9713-AED0A455B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42528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ゴシック" panose="020B0609070205080204" pitchFamily="49" charset="-128"/>
              </a:rPr>
              <a:t>2. Rule Space Method</a:t>
            </a:r>
            <a:endParaRPr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9F9236A-BEE8-49D2-A82B-D2A564E4F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980734"/>
            <a:ext cx="8424862" cy="5801059"/>
          </a:xfrm>
        </p:spPr>
        <p:txBody>
          <a:bodyPr/>
          <a:lstStyle/>
          <a:p>
            <a:pPr algn="just" eaLnBrk="1" hangingPunct="1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解答パターンから習熟進度を判断、分類</a:t>
            </a:r>
          </a:p>
          <a:p>
            <a:pPr algn="just" eaLnBrk="1" hangingPunct="1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教育評価の分野から誕生した手法</a:t>
            </a:r>
          </a:p>
          <a:p>
            <a:pPr algn="just" eaLnBrk="1" hangingPunct="1"/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発想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]: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同じ得点 ≠ 同じ学習進度</a:t>
            </a:r>
          </a:p>
          <a:p>
            <a:pPr lvl="1" algn="just" eaLnBrk="1" hangingPunct="1"/>
            <a:r>
              <a:rPr lang="en-US" altLang="ja-JP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K.Tatsuoka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(1980’s): ETS</a:t>
            </a:r>
            <a:r>
              <a:rPr lang="ja-JP" altLang="en-US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Columbia Univ.</a:t>
            </a:r>
          </a:p>
          <a:p>
            <a:pPr algn="just" eaLnBrk="1" hangingPunct="1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クラスタリング手法  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&lt;===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統計的観点</a:t>
            </a:r>
          </a:p>
          <a:p>
            <a:pPr lvl="1" algn="just" eaLnBrk="1" hangingPunct="1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解答パターンから学習進度に基づいて</a:t>
            </a:r>
          </a:p>
          <a:p>
            <a:pPr lvl="1" algn="just" eaLnBrk="1" hangingPunct="1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受験者を 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Knowledge State (KS)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に分類</a:t>
            </a:r>
          </a:p>
          <a:p>
            <a:pPr algn="just" eaLnBrk="1" hangingPunct="1"/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Knowledge State (KS)</a:t>
            </a:r>
          </a:p>
          <a:p>
            <a:pPr lvl="1" algn="just" eaLnBrk="1" hangingPunct="1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学習進度、習得・未習得単元 </a:t>
            </a:r>
          </a:p>
          <a:p>
            <a:pPr lvl="1" algn="just" eaLnBrk="1" hangingPunct="1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受験者個々人を分類</a:t>
            </a:r>
          </a:p>
        </p:txBody>
      </p:sp>
      <p:sp>
        <p:nvSpPr>
          <p:cNvPr id="21508" name="スライド番号プレースホルダー 5">
            <a:extLst>
              <a:ext uri="{FF2B5EF4-FFF2-40B4-BE49-F238E27FC236}">
                <a16:creationId xmlns:a16="http://schemas.microsoft.com/office/drawing/2014/main" id="{FF54D49E-D777-48E9-840D-3437BFEA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099E9E-49DB-4F3C-BDBC-84C9FF7BFF55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AutoShape 4">
            <a:extLst>
              <a:ext uri="{FF2B5EF4-FFF2-40B4-BE49-F238E27FC236}">
                <a16:creationId xmlns:a16="http://schemas.microsoft.com/office/drawing/2014/main" id="{20A15C9F-49B9-4F4C-B440-B8AF0517F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7641233"/>
            <a:ext cx="1366838" cy="457200"/>
          </a:xfrm>
          <a:prstGeom prst="leftRightArrow">
            <a:avLst>
              <a:gd name="adj1" fmla="val 50000"/>
              <a:gd name="adj2" fmla="val 59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21510" name="Line 5">
            <a:extLst>
              <a:ext uri="{FF2B5EF4-FFF2-40B4-BE49-F238E27FC236}">
                <a16:creationId xmlns:a16="http://schemas.microsoft.com/office/drawing/2014/main" id="{F22CCD55-BE3E-43B0-8B17-743AA8102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4048" y="7173416"/>
            <a:ext cx="25209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18808A6F-8677-4FDC-9F89-4C2986633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3285877"/>
            <a:ext cx="647700" cy="0"/>
          </a:xfrm>
          <a:prstGeom prst="line">
            <a:avLst/>
          </a:prstGeom>
          <a:noFill/>
          <a:ln w="38100" cap="rnd">
            <a:solidFill>
              <a:srgbClr val="33CC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8AE29C56-A7AB-4D90-8757-7C0F6397B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404" y="2996952"/>
            <a:ext cx="0" cy="215900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255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番号プレースホルダー 4">
            <a:extLst>
              <a:ext uri="{FF2B5EF4-FFF2-40B4-BE49-F238E27FC236}">
                <a16:creationId xmlns:a16="http://schemas.microsoft.com/office/drawing/2014/main" id="{450AB6B2-7820-4E4F-A2A7-37C7810A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BA7258-464E-42D9-9C75-AADA6249DAFF}" type="slidenum">
              <a:rPr lang="ja-JP" altLang="en-US" sz="2400" smtClean="0">
                <a:solidFill>
                  <a:schemeClr val="bg2"/>
                </a:solidFill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ja-JP" sz="2400">
              <a:solidFill>
                <a:schemeClr val="bg2"/>
              </a:solidFill>
              <a:latin typeface="ＭＳ Ｐゴシック" panose="020B0600070205080204" pitchFamily="50" charset="-128"/>
            </a:endParaRPr>
          </a:p>
        </p:txBody>
      </p:sp>
      <p:pic>
        <p:nvPicPr>
          <p:cNvPr id="9219" name="Picture 2" descr="wrong01c">
            <a:extLst>
              <a:ext uri="{FF2B5EF4-FFF2-40B4-BE49-F238E27FC236}">
                <a16:creationId xmlns:a16="http://schemas.microsoft.com/office/drawing/2014/main" id="{62A9682D-12DE-45C4-8021-7ECB1129937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0"/>
            <a:ext cx="7489825" cy="6815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Line 3">
            <a:extLst>
              <a:ext uri="{FF2B5EF4-FFF2-40B4-BE49-F238E27FC236}">
                <a16:creationId xmlns:a16="http://schemas.microsoft.com/office/drawing/2014/main" id="{DB29A2CF-A1E6-4C8E-BD3D-00805341A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2924175"/>
            <a:ext cx="2159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  <p:sp>
        <p:nvSpPr>
          <p:cNvPr id="9221" name="Line 4">
            <a:extLst>
              <a:ext uri="{FF2B5EF4-FFF2-40B4-BE49-F238E27FC236}">
                <a16:creationId xmlns:a16="http://schemas.microsoft.com/office/drawing/2014/main" id="{792BF9F6-7DA2-4D36-9595-E6DF8180EC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292600"/>
            <a:ext cx="2159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  <p:sp>
        <p:nvSpPr>
          <p:cNvPr id="9222" name="Line 5">
            <a:extLst>
              <a:ext uri="{FF2B5EF4-FFF2-40B4-BE49-F238E27FC236}">
                <a16:creationId xmlns:a16="http://schemas.microsoft.com/office/drawing/2014/main" id="{6FD96C75-23C3-411D-9C50-EF6EB11D0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3573463"/>
            <a:ext cx="2159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  <p:sp>
        <p:nvSpPr>
          <p:cNvPr id="9223" name="Line 6">
            <a:extLst>
              <a:ext uri="{FF2B5EF4-FFF2-40B4-BE49-F238E27FC236}">
                <a16:creationId xmlns:a16="http://schemas.microsoft.com/office/drawing/2014/main" id="{CDDAB730-A72F-4027-9743-C844CC6B6D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4941888"/>
            <a:ext cx="2159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  <p:sp>
        <p:nvSpPr>
          <p:cNvPr id="9224" name="Rectangle 7">
            <a:extLst>
              <a:ext uri="{FF2B5EF4-FFF2-40B4-BE49-F238E27FC236}">
                <a16:creationId xmlns:a16="http://schemas.microsoft.com/office/drawing/2014/main" id="{37B96AFE-D6C6-4824-8CB2-065752CF6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3644900"/>
            <a:ext cx="360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/>
          </a:p>
        </p:txBody>
      </p:sp>
      <p:sp>
        <p:nvSpPr>
          <p:cNvPr id="9225" name="Rectangle 8">
            <a:extLst>
              <a:ext uri="{FF2B5EF4-FFF2-40B4-BE49-F238E27FC236}">
                <a16:creationId xmlns:a16="http://schemas.microsoft.com/office/drawing/2014/main" id="{479B008E-5048-4B9B-B6B0-63863F897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5013325"/>
            <a:ext cx="360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/>
          </a:p>
        </p:txBody>
      </p:sp>
      <p:sp>
        <p:nvSpPr>
          <p:cNvPr id="9226" name="テキスト ボックス 1">
            <a:extLst>
              <a:ext uri="{FF2B5EF4-FFF2-40B4-BE49-F238E27FC236}">
                <a16:creationId xmlns:a16="http://schemas.microsoft.com/office/drawing/2014/main" id="{8D2DF6F8-8EEF-4D25-B2CF-E169D28D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105525"/>
            <a:ext cx="76327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/>
              <a:t> </a:t>
            </a:r>
            <a:r>
              <a:rPr kumimoji="1" lang="en-US" altLang="ja-JP" sz="1600"/>
              <a:t>  </a:t>
            </a:r>
            <a:r>
              <a:rPr kumimoji="1" lang="en-US" altLang="ja-JP" sz="2000">
                <a:solidFill>
                  <a:srgbClr val="0070C0"/>
                </a:solidFill>
              </a:rPr>
              <a:t>X</a:t>
            </a:r>
            <a:r>
              <a:rPr kumimoji="1" lang="en-US" altLang="ja-JP" sz="2000"/>
              <a:t> = incorrect response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/>
              <a:t>  </a:t>
            </a:r>
            <a:r>
              <a:rPr kumimoji="1" lang="en-US" altLang="ja-JP" sz="2000">
                <a:solidFill>
                  <a:srgbClr val="00B050"/>
                </a:solidFill>
              </a:rPr>
              <a:t>W</a:t>
            </a:r>
            <a:r>
              <a:rPr kumimoji="1" lang="en-US" altLang="ja-JP" sz="2000"/>
              <a:t> = correct response generated by "buggy" method </a:t>
            </a:r>
            <a:r>
              <a:rPr kumimoji="1" lang="en-US" altLang="ja-JP" sz="1800"/>
              <a:t>(wrong idea)</a:t>
            </a:r>
            <a:endParaRPr kumimoji="1" lang="ja-JP" altLang="en-US" sz="1800"/>
          </a:p>
        </p:txBody>
      </p:sp>
      <p:sp>
        <p:nvSpPr>
          <p:cNvPr id="9227" name="テキスト ボックス 11">
            <a:extLst>
              <a:ext uri="{FF2B5EF4-FFF2-40B4-BE49-F238E27FC236}">
                <a16:creationId xmlns:a16="http://schemas.microsoft.com/office/drawing/2014/main" id="{E8A54EAE-1139-4544-8580-9683A51AD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213100"/>
            <a:ext cx="647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00FF"/>
                </a:solidFill>
              </a:rPr>
              <a:t>   X</a:t>
            </a:r>
            <a:endParaRPr kumimoji="1" lang="ja-JP" altLang="en-US" sz="2000">
              <a:solidFill>
                <a:srgbClr val="0000FF"/>
              </a:solidFill>
            </a:endParaRPr>
          </a:p>
        </p:txBody>
      </p:sp>
      <p:sp>
        <p:nvSpPr>
          <p:cNvPr id="9228" name="テキスト ボックス 12">
            <a:extLst>
              <a:ext uri="{FF2B5EF4-FFF2-40B4-BE49-F238E27FC236}">
                <a16:creationId xmlns:a16="http://schemas.microsoft.com/office/drawing/2014/main" id="{A0AA475F-1BE6-459F-A25D-FB9C7E585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189538"/>
            <a:ext cx="6477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00FF"/>
                </a:solidFill>
              </a:rPr>
              <a:t>   X</a:t>
            </a:r>
            <a:endParaRPr kumimoji="1" lang="ja-JP" altLang="en-US" sz="2000">
              <a:solidFill>
                <a:srgbClr val="0000FF"/>
              </a:solidFill>
            </a:endParaRPr>
          </a:p>
        </p:txBody>
      </p:sp>
      <p:sp>
        <p:nvSpPr>
          <p:cNvPr id="9229" name="テキスト ボックス 13">
            <a:extLst>
              <a:ext uri="{FF2B5EF4-FFF2-40B4-BE49-F238E27FC236}">
                <a16:creationId xmlns:a16="http://schemas.microsoft.com/office/drawing/2014/main" id="{AD1C99C6-7572-4CDD-8BF2-70FE2673F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229225"/>
            <a:ext cx="5032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00FF"/>
                </a:solidFill>
              </a:rPr>
              <a:t>  X</a:t>
            </a:r>
            <a:endParaRPr kumimoji="1" lang="ja-JP" altLang="en-US" sz="2000">
              <a:solidFill>
                <a:srgbClr val="0000FF"/>
              </a:solidFill>
            </a:endParaRPr>
          </a:p>
        </p:txBody>
      </p:sp>
      <p:sp>
        <p:nvSpPr>
          <p:cNvPr id="9230" name="テキスト ボックス 14">
            <a:extLst>
              <a:ext uri="{FF2B5EF4-FFF2-40B4-BE49-F238E27FC236}">
                <a16:creationId xmlns:a16="http://schemas.microsoft.com/office/drawing/2014/main" id="{C512706B-A05C-4450-AF6E-9D2535C4E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933825"/>
            <a:ext cx="5032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00FF"/>
                </a:solidFill>
              </a:rPr>
              <a:t>  X</a:t>
            </a:r>
            <a:endParaRPr kumimoji="1" lang="ja-JP" altLang="en-US" sz="2000">
              <a:solidFill>
                <a:srgbClr val="0000FF"/>
              </a:solidFill>
            </a:endParaRPr>
          </a:p>
        </p:txBody>
      </p:sp>
      <p:sp>
        <p:nvSpPr>
          <p:cNvPr id="9231" name="テキスト ボックス 15">
            <a:extLst>
              <a:ext uri="{FF2B5EF4-FFF2-40B4-BE49-F238E27FC236}">
                <a16:creationId xmlns:a16="http://schemas.microsoft.com/office/drawing/2014/main" id="{4D2984B2-E86F-4A72-8554-F42703F9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88" y="3892550"/>
            <a:ext cx="3524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00FF"/>
                </a:solidFill>
              </a:rPr>
              <a:t>X</a:t>
            </a:r>
            <a:endParaRPr kumimoji="1" lang="ja-JP" altLang="en-US" sz="2000">
              <a:solidFill>
                <a:srgbClr val="0000FF"/>
              </a:solidFill>
            </a:endParaRPr>
          </a:p>
        </p:txBody>
      </p:sp>
      <p:sp>
        <p:nvSpPr>
          <p:cNvPr id="9232" name="テキスト ボックス 16">
            <a:extLst>
              <a:ext uri="{FF2B5EF4-FFF2-40B4-BE49-F238E27FC236}">
                <a16:creationId xmlns:a16="http://schemas.microsoft.com/office/drawing/2014/main" id="{EBA640A1-80DF-4248-A159-096AD22A0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5229225"/>
            <a:ext cx="3524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00FF"/>
                </a:solidFill>
              </a:rPr>
              <a:t>X</a:t>
            </a:r>
            <a:endParaRPr kumimoji="1" lang="ja-JP" altLang="en-US" sz="2000">
              <a:solidFill>
                <a:srgbClr val="0000FF"/>
              </a:solidFill>
            </a:endParaRPr>
          </a:p>
        </p:txBody>
      </p:sp>
      <p:sp>
        <p:nvSpPr>
          <p:cNvPr id="9233" name="テキスト ボックス 17">
            <a:extLst>
              <a:ext uri="{FF2B5EF4-FFF2-40B4-BE49-F238E27FC236}">
                <a16:creationId xmlns:a16="http://schemas.microsoft.com/office/drawing/2014/main" id="{723A4544-5792-45D8-B82A-791CB938B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363" y="3933825"/>
            <a:ext cx="5762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00FF"/>
                </a:solidFill>
              </a:rPr>
              <a:t>  </a:t>
            </a:r>
            <a:r>
              <a:rPr kumimoji="1" lang="en-US" altLang="ja-JP" sz="2000">
                <a:solidFill>
                  <a:srgbClr val="00B050"/>
                </a:solidFill>
              </a:rPr>
              <a:t>W</a:t>
            </a:r>
            <a:endParaRPr kumimoji="1" lang="ja-JP" altLang="en-US" sz="2000">
              <a:solidFill>
                <a:srgbClr val="00B050"/>
              </a:solidFill>
            </a:endParaRPr>
          </a:p>
        </p:txBody>
      </p:sp>
      <p:sp>
        <p:nvSpPr>
          <p:cNvPr id="9234" name="テキスト ボックス 18">
            <a:extLst>
              <a:ext uri="{FF2B5EF4-FFF2-40B4-BE49-F238E27FC236}">
                <a16:creationId xmlns:a16="http://schemas.microsoft.com/office/drawing/2014/main" id="{10F9B4D9-31E6-4884-A547-2DFD497BD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3" y="2565400"/>
            <a:ext cx="6588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00FF"/>
                </a:solidFill>
              </a:rPr>
              <a:t>   </a:t>
            </a:r>
            <a:r>
              <a:rPr kumimoji="1" lang="en-US" altLang="ja-JP" sz="2000">
                <a:solidFill>
                  <a:srgbClr val="00B050"/>
                </a:solidFill>
              </a:rPr>
              <a:t>W</a:t>
            </a:r>
            <a:endParaRPr kumimoji="1" lang="ja-JP" altLang="en-US" sz="2000">
              <a:solidFill>
                <a:srgbClr val="00B050"/>
              </a:solidFill>
            </a:endParaRPr>
          </a:p>
        </p:txBody>
      </p:sp>
      <p:sp>
        <p:nvSpPr>
          <p:cNvPr id="9235" name="テキスト ボックス 19">
            <a:extLst>
              <a:ext uri="{FF2B5EF4-FFF2-40B4-BE49-F238E27FC236}">
                <a16:creationId xmlns:a16="http://schemas.microsoft.com/office/drawing/2014/main" id="{11A08A42-5596-4A2B-99BC-FEFF0C94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5" y="3214688"/>
            <a:ext cx="3492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B050"/>
                </a:solidFill>
              </a:rPr>
              <a:t>W</a:t>
            </a:r>
            <a:endParaRPr kumimoji="1" lang="ja-JP" altLang="en-US" sz="2000">
              <a:solidFill>
                <a:srgbClr val="00B050"/>
              </a:solidFill>
            </a:endParaRPr>
          </a:p>
        </p:txBody>
      </p:sp>
      <p:sp>
        <p:nvSpPr>
          <p:cNvPr id="9236" name="テキスト ボックス 20">
            <a:extLst>
              <a:ext uri="{FF2B5EF4-FFF2-40B4-BE49-F238E27FC236}">
                <a16:creationId xmlns:a16="http://schemas.microsoft.com/office/drawing/2014/main" id="{65540133-172B-48CC-A235-5FA650A57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488" y="4581525"/>
            <a:ext cx="3492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B050"/>
                </a:solidFill>
              </a:rPr>
              <a:t>W</a:t>
            </a:r>
            <a:endParaRPr kumimoji="1" lang="ja-JP" altLang="en-US" sz="2000">
              <a:solidFill>
                <a:srgbClr val="00B050"/>
              </a:solidFill>
            </a:endParaRPr>
          </a:p>
        </p:txBody>
      </p:sp>
      <p:sp>
        <p:nvSpPr>
          <p:cNvPr id="9237" name="テキスト ボックス 21">
            <a:extLst>
              <a:ext uri="{FF2B5EF4-FFF2-40B4-BE49-F238E27FC236}">
                <a16:creationId xmlns:a16="http://schemas.microsoft.com/office/drawing/2014/main" id="{DC6D7A7B-4880-40AA-91C7-7A7D82A1D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76225"/>
            <a:ext cx="576103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3600">
                <a:solidFill>
                  <a:srgbClr val="0000FF"/>
                </a:solidFill>
              </a:rPr>
              <a:t>Fraction Addition Items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ー 3">
            <a:extLst>
              <a:ext uri="{FF2B5EF4-FFF2-40B4-BE49-F238E27FC236}">
                <a16:creationId xmlns:a16="http://schemas.microsoft.com/office/drawing/2014/main" id="{DE8E9307-6C45-44E6-9CF2-F6019D4B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6A2755-3806-4630-958E-D3A8386E8F97}" type="slidenum">
              <a:rPr lang="ja-JP" altLang="en-US" sz="2400" smtClean="0">
                <a:solidFill>
                  <a:schemeClr val="bg2"/>
                </a:solidFill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ja-JP" sz="2400">
              <a:solidFill>
                <a:schemeClr val="bg2"/>
              </a:solidFill>
              <a:latin typeface="ＭＳ Ｐゴシック" panose="020B0600070205080204" pitchFamily="50" charset="-128"/>
            </a:endParaRP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7A7CF2A8-BD21-447F-9C75-B341509EB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-674688"/>
            <a:ext cx="6829425" cy="82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Line 3">
            <a:extLst>
              <a:ext uri="{FF2B5EF4-FFF2-40B4-BE49-F238E27FC236}">
                <a16:creationId xmlns:a16="http://schemas.microsoft.com/office/drawing/2014/main" id="{E7DFAE15-A262-4D1D-A8FB-589E1304B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1989138"/>
            <a:ext cx="2159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  <p:sp>
        <p:nvSpPr>
          <p:cNvPr id="10245" name="Line 4">
            <a:extLst>
              <a:ext uri="{FF2B5EF4-FFF2-40B4-BE49-F238E27FC236}">
                <a16:creationId xmlns:a16="http://schemas.microsoft.com/office/drawing/2014/main" id="{8BA18C65-47D2-4B41-B704-E798EF052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3357563"/>
            <a:ext cx="2159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  <p:sp>
        <p:nvSpPr>
          <p:cNvPr id="10246" name="Rectangle 5">
            <a:extLst>
              <a:ext uri="{FF2B5EF4-FFF2-40B4-BE49-F238E27FC236}">
                <a16:creationId xmlns:a16="http://schemas.microsoft.com/office/drawing/2014/main" id="{8F159FDE-C5DC-44FD-86A3-6AE251856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33375"/>
            <a:ext cx="1800225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/>
          </a:p>
        </p:txBody>
      </p:sp>
      <p:sp>
        <p:nvSpPr>
          <p:cNvPr id="10247" name="Rectangle 6">
            <a:extLst>
              <a:ext uri="{FF2B5EF4-FFF2-40B4-BE49-F238E27FC236}">
                <a16:creationId xmlns:a16="http://schemas.microsoft.com/office/drawing/2014/main" id="{B041BA01-6ED9-48E5-951A-2B499DD49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084763"/>
            <a:ext cx="19446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/>
          </a:p>
        </p:txBody>
      </p:sp>
      <p:sp>
        <p:nvSpPr>
          <p:cNvPr id="10248" name="Rectangle 7">
            <a:extLst>
              <a:ext uri="{FF2B5EF4-FFF2-40B4-BE49-F238E27FC236}">
                <a16:creationId xmlns:a16="http://schemas.microsoft.com/office/drawing/2014/main" id="{7C434D89-D58C-484F-A081-0CFAAFCD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5661025"/>
            <a:ext cx="1800225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/>
          </a:p>
        </p:txBody>
      </p:sp>
      <p:sp>
        <p:nvSpPr>
          <p:cNvPr id="10249" name="Rectangle 8">
            <a:extLst>
              <a:ext uri="{FF2B5EF4-FFF2-40B4-BE49-F238E27FC236}">
                <a16:creationId xmlns:a16="http://schemas.microsoft.com/office/drawing/2014/main" id="{831D38B5-2721-4C11-9B62-97FCD6101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013325"/>
            <a:ext cx="2951162" cy="1008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/>
          </a:p>
        </p:txBody>
      </p:sp>
      <p:sp>
        <p:nvSpPr>
          <p:cNvPr id="10250" name="Rectangle 9">
            <a:extLst>
              <a:ext uri="{FF2B5EF4-FFF2-40B4-BE49-F238E27FC236}">
                <a16:creationId xmlns:a16="http://schemas.microsoft.com/office/drawing/2014/main" id="{1D24146E-A3E5-441E-9B4C-05494852F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0"/>
            <a:ext cx="5832475" cy="84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/>
          </a:p>
        </p:txBody>
      </p:sp>
      <p:sp>
        <p:nvSpPr>
          <p:cNvPr id="10251" name="Text Box 10">
            <a:extLst>
              <a:ext uri="{FF2B5EF4-FFF2-40B4-BE49-F238E27FC236}">
                <a16:creationId xmlns:a16="http://schemas.microsoft.com/office/drawing/2014/main" id="{1B3E50FF-3B53-4F8E-9972-E16327A23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00663"/>
            <a:ext cx="68580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/>
              <a:t>Student 2 : When denominators are different,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/>
              <a:t>                   the whole part are forgotten. </a:t>
            </a:r>
          </a:p>
        </p:txBody>
      </p:sp>
      <p:sp>
        <p:nvSpPr>
          <p:cNvPr id="10252" name="Text Box 11">
            <a:extLst>
              <a:ext uri="{FF2B5EF4-FFF2-40B4-BE49-F238E27FC236}">
                <a16:creationId xmlns:a16="http://schemas.microsoft.com/office/drawing/2014/main" id="{343B1850-6983-4CF5-A8B9-A035A6224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-26988"/>
            <a:ext cx="7467600" cy="83185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/>
              <a:t>Student 1 : When denominators are different,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/>
              <a:t>                   two denominators are add to numerator.</a:t>
            </a:r>
          </a:p>
        </p:txBody>
      </p:sp>
      <p:sp>
        <p:nvSpPr>
          <p:cNvPr id="10253" name="テキスト ボックス 1">
            <a:extLst>
              <a:ext uri="{FF2B5EF4-FFF2-40B4-BE49-F238E27FC236}">
                <a16:creationId xmlns:a16="http://schemas.microsoft.com/office/drawing/2014/main" id="{2D9F077E-30F2-4884-A82A-BDF351563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0238"/>
            <a:ext cx="3887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70C0"/>
                </a:solidFill>
              </a:rPr>
              <a:t>(</a:t>
            </a:r>
            <a:r>
              <a:rPr kumimoji="1" lang="ja-JP" altLang="en-US" sz="2000">
                <a:solidFill>
                  <a:srgbClr val="0070C0"/>
                </a:solidFill>
              </a:rPr>
              <a:t>分母</a:t>
            </a:r>
            <a:r>
              <a:rPr kumimoji="1" lang="en-US" altLang="ja-JP" sz="2000">
                <a:solidFill>
                  <a:srgbClr val="0070C0"/>
                </a:solidFill>
              </a:rPr>
              <a:t>)                             (</a:t>
            </a:r>
            <a:r>
              <a:rPr kumimoji="1" lang="ja-JP" altLang="en-US" sz="2000">
                <a:solidFill>
                  <a:srgbClr val="0070C0"/>
                </a:solidFill>
              </a:rPr>
              <a:t>分子</a:t>
            </a:r>
            <a:r>
              <a:rPr kumimoji="1" lang="en-US" altLang="ja-JP" sz="2000">
                <a:solidFill>
                  <a:srgbClr val="0070C0"/>
                </a:solidFill>
              </a:rPr>
              <a:t>)</a:t>
            </a:r>
            <a:endParaRPr kumimoji="1" lang="ja-JP" altLang="en-US" sz="2000">
              <a:solidFill>
                <a:srgbClr val="0070C0"/>
              </a:solidFill>
            </a:endParaRPr>
          </a:p>
        </p:txBody>
      </p:sp>
      <p:sp>
        <p:nvSpPr>
          <p:cNvPr id="10254" name="テキスト ボックス 14">
            <a:extLst>
              <a:ext uri="{FF2B5EF4-FFF2-40B4-BE49-F238E27FC236}">
                <a16:creationId xmlns:a16="http://schemas.microsoft.com/office/drawing/2014/main" id="{583AA80A-3A5A-49DE-BCF3-125E0A2FF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2328863"/>
            <a:ext cx="3524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00FF"/>
                </a:solidFill>
              </a:rPr>
              <a:t>X</a:t>
            </a:r>
            <a:endParaRPr kumimoji="1" lang="ja-JP" altLang="en-US" sz="2000">
              <a:solidFill>
                <a:srgbClr val="0000FF"/>
              </a:solidFill>
            </a:endParaRPr>
          </a:p>
        </p:txBody>
      </p:sp>
      <p:sp>
        <p:nvSpPr>
          <p:cNvPr id="10255" name="テキスト ボックス 15">
            <a:extLst>
              <a:ext uri="{FF2B5EF4-FFF2-40B4-BE49-F238E27FC236}">
                <a16:creationId xmlns:a16="http://schemas.microsoft.com/office/drawing/2014/main" id="{EAAA7669-06BE-415B-BC23-7936CA4E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609725"/>
            <a:ext cx="3492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B050"/>
                </a:solidFill>
              </a:rPr>
              <a:t>W</a:t>
            </a:r>
            <a:endParaRPr kumimoji="1" lang="ja-JP" altLang="en-US" sz="2000">
              <a:solidFill>
                <a:srgbClr val="00B050"/>
              </a:solidFill>
            </a:endParaRPr>
          </a:p>
        </p:txBody>
      </p:sp>
      <p:sp>
        <p:nvSpPr>
          <p:cNvPr id="10256" name="テキスト ボックス 16">
            <a:extLst>
              <a:ext uri="{FF2B5EF4-FFF2-40B4-BE49-F238E27FC236}">
                <a16:creationId xmlns:a16="http://schemas.microsoft.com/office/drawing/2014/main" id="{C871E4E0-90A7-4C5D-AE81-19B074748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4397375"/>
            <a:ext cx="3508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00FF"/>
                </a:solidFill>
              </a:rPr>
              <a:t>X</a:t>
            </a:r>
            <a:endParaRPr kumimoji="1" lang="ja-JP" altLang="en-US" sz="2000">
              <a:solidFill>
                <a:srgbClr val="0000FF"/>
              </a:solidFill>
            </a:endParaRPr>
          </a:p>
        </p:txBody>
      </p:sp>
      <p:sp>
        <p:nvSpPr>
          <p:cNvPr id="10257" name="テキスト ボックス 17">
            <a:extLst>
              <a:ext uri="{FF2B5EF4-FFF2-40B4-BE49-F238E27FC236}">
                <a16:creationId xmlns:a16="http://schemas.microsoft.com/office/drawing/2014/main" id="{08C39331-23BA-4FDF-AFB2-BB225E243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3019425"/>
            <a:ext cx="3508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B050"/>
                </a:solidFill>
              </a:rPr>
              <a:t>W</a:t>
            </a:r>
            <a:endParaRPr kumimoji="1" lang="ja-JP" altLang="en-US" sz="2000">
              <a:solidFill>
                <a:srgbClr val="00B050"/>
              </a:solidFill>
            </a:endParaRPr>
          </a:p>
        </p:txBody>
      </p:sp>
      <p:sp>
        <p:nvSpPr>
          <p:cNvPr id="10258" name="テキスト ボックス 18">
            <a:extLst>
              <a:ext uri="{FF2B5EF4-FFF2-40B4-BE49-F238E27FC236}">
                <a16:creationId xmlns:a16="http://schemas.microsoft.com/office/drawing/2014/main" id="{36B53B47-5DC3-4887-B97C-1DF42ADE7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6299200"/>
            <a:ext cx="3524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00FF"/>
                </a:solidFill>
              </a:rPr>
              <a:t>X</a:t>
            </a:r>
            <a:endParaRPr kumimoji="1" lang="ja-JP" altLang="en-US" sz="2000">
              <a:solidFill>
                <a:srgbClr val="0000FF"/>
              </a:solidFill>
            </a:endParaRPr>
          </a:p>
        </p:txBody>
      </p:sp>
      <p:sp>
        <p:nvSpPr>
          <p:cNvPr id="10259" name="テキスト ボックス 1">
            <a:extLst>
              <a:ext uri="{FF2B5EF4-FFF2-40B4-BE49-F238E27FC236}">
                <a16:creationId xmlns:a16="http://schemas.microsoft.com/office/drawing/2014/main" id="{D6A1A0B4-2B4C-483E-A455-850A64DB1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609725"/>
            <a:ext cx="3224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400">
                <a:solidFill>
                  <a:srgbClr val="0000FF"/>
                </a:solidFill>
              </a:rPr>
              <a:t>(correct in luckily)</a:t>
            </a:r>
            <a:endParaRPr kumimoji="1" lang="ja-JP" altLang="en-US" sz="2400">
              <a:solidFill>
                <a:srgbClr val="0000FF"/>
              </a:solidFill>
            </a:endParaRPr>
          </a:p>
        </p:txBody>
      </p:sp>
      <p:sp>
        <p:nvSpPr>
          <p:cNvPr id="10260" name="テキスト ボックス 19">
            <a:extLst>
              <a:ext uri="{FF2B5EF4-FFF2-40B4-BE49-F238E27FC236}">
                <a16:creationId xmlns:a16="http://schemas.microsoft.com/office/drawing/2014/main" id="{9A90664F-198B-41F8-9D3B-30A6A44D9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2967038"/>
            <a:ext cx="322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400">
                <a:solidFill>
                  <a:srgbClr val="0000FF"/>
                </a:solidFill>
              </a:rPr>
              <a:t>(correct in luckily)</a:t>
            </a:r>
            <a:endParaRPr kumimoji="1" lang="ja-JP" alt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ー 3">
            <a:extLst>
              <a:ext uri="{FF2B5EF4-FFF2-40B4-BE49-F238E27FC236}">
                <a16:creationId xmlns:a16="http://schemas.microsoft.com/office/drawing/2014/main" id="{E1AB2DED-4F59-429F-8910-34CC2074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A86BF9-DAA6-4C33-A092-BA8600204675}" type="slidenum">
              <a:rPr lang="ja-JP" altLang="en-US" sz="2400" smtClean="0">
                <a:solidFill>
                  <a:schemeClr val="bg2"/>
                </a:solidFill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ja-JP" sz="2400">
              <a:solidFill>
                <a:schemeClr val="bg2"/>
              </a:solidFill>
              <a:latin typeface="ＭＳ Ｐゴシック" panose="020B0600070205080204" pitchFamily="50" charset="-128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3A887341-0E16-4062-81A8-9022CE1C8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-531813"/>
            <a:ext cx="8281987" cy="579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Line 3">
            <a:extLst>
              <a:ext uri="{FF2B5EF4-FFF2-40B4-BE49-F238E27FC236}">
                <a16:creationId xmlns:a16="http://schemas.microsoft.com/office/drawing/2014/main" id="{3009DD7D-6371-477E-A260-DE122BC90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1125538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  <p:sp>
        <p:nvSpPr>
          <p:cNvPr id="11269" name="Line 4">
            <a:extLst>
              <a:ext uri="{FF2B5EF4-FFF2-40B4-BE49-F238E27FC236}">
                <a16:creationId xmlns:a16="http://schemas.microsoft.com/office/drawing/2014/main" id="{51889BA0-4900-4AEF-AC85-EB496924D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1268413"/>
            <a:ext cx="2159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  <p:sp>
        <p:nvSpPr>
          <p:cNvPr id="11270" name="Line 5">
            <a:extLst>
              <a:ext uri="{FF2B5EF4-FFF2-40B4-BE49-F238E27FC236}">
                <a16:creationId xmlns:a16="http://schemas.microsoft.com/office/drawing/2014/main" id="{FC097995-F919-4A89-9BBB-3B5526CC5F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3789363"/>
            <a:ext cx="2159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  <p:sp>
        <p:nvSpPr>
          <p:cNvPr id="11271" name="Rectangle 6">
            <a:extLst>
              <a:ext uri="{FF2B5EF4-FFF2-40B4-BE49-F238E27FC236}">
                <a16:creationId xmlns:a16="http://schemas.microsoft.com/office/drawing/2014/main" id="{08A07E5C-DE3C-4DE1-8043-45E7C9472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0"/>
            <a:ext cx="3455987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en-US"/>
          </a:p>
        </p:txBody>
      </p:sp>
      <p:sp>
        <p:nvSpPr>
          <p:cNvPr id="11272" name="Text Box 7">
            <a:extLst>
              <a:ext uri="{FF2B5EF4-FFF2-40B4-BE49-F238E27FC236}">
                <a16:creationId xmlns:a16="http://schemas.microsoft.com/office/drawing/2014/main" id="{DBA38204-518D-44A2-9A8E-19C8A3EF6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3513"/>
            <a:ext cx="830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/>
              <a:t>Student 3 : Wrong reducing method of an improper fraction.</a:t>
            </a:r>
          </a:p>
        </p:txBody>
      </p:sp>
      <p:sp>
        <p:nvSpPr>
          <p:cNvPr id="11273" name="Text Box 8">
            <a:extLst>
              <a:ext uri="{FF2B5EF4-FFF2-40B4-BE49-F238E27FC236}">
                <a16:creationId xmlns:a16="http://schemas.microsoft.com/office/drawing/2014/main" id="{451936FC-ED86-4FCE-AADE-7A0C34C9E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562600"/>
            <a:ext cx="5453063" cy="603250"/>
          </a:xfrm>
          <a:prstGeom prst="rect">
            <a:avLst/>
          </a:prstGeom>
          <a:solidFill>
            <a:srgbClr val="99FFCC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/>
              <a:t>Only if “quotient = remainder”</a:t>
            </a:r>
          </a:p>
        </p:txBody>
      </p:sp>
      <p:sp>
        <p:nvSpPr>
          <p:cNvPr id="11274" name="テキスト ボックス 1">
            <a:extLst>
              <a:ext uri="{FF2B5EF4-FFF2-40B4-BE49-F238E27FC236}">
                <a16:creationId xmlns:a16="http://schemas.microsoft.com/office/drawing/2014/main" id="{BCC5C1A1-81E4-4A9A-9336-03A6F4BE2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103938"/>
            <a:ext cx="36718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/>
              <a:t>(</a:t>
            </a:r>
            <a:r>
              <a:rPr kumimoji="1" lang="ja-JP" altLang="en-US"/>
              <a:t>商</a:t>
            </a:r>
            <a:r>
              <a:rPr kumimoji="1" lang="en-US" altLang="ja-JP"/>
              <a:t>)</a:t>
            </a:r>
            <a:r>
              <a:rPr kumimoji="1" lang="ja-JP" altLang="en-US"/>
              <a:t>           </a:t>
            </a:r>
            <a:r>
              <a:rPr kumimoji="1" lang="en-US" altLang="ja-JP"/>
              <a:t>(</a:t>
            </a:r>
            <a:r>
              <a:rPr kumimoji="1" lang="ja-JP" altLang="en-US"/>
              <a:t>剰余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11275" name="テキスト ボックス 11">
            <a:extLst>
              <a:ext uri="{FF2B5EF4-FFF2-40B4-BE49-F238E27FC236}">
                <a16:creationId xmlns:a16="http://schemas.microsoft.com/office/drawing/2014/main" id="{A5A62F77-C56A-47A1-ABB7-B30232DBF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1804988"/>
            <a:ext cx="3524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00FF"/>
                </a:solidFill>
              </a:rPr>
              <a:t>X</a:t>
            </a:r>
            <a:endParaRPr kumimoji="1" lang="ja-JP" altLang="en-US" sz="2000">
              <a:solidFill>
                <a:srgbClr val="0000FF"/>
              </a:solidFill>
            </a:endParaRPr>
          </a:p>
        </p:txBody>
      </p:sp>
      <p:sp>
        <p:nvSpPr>
          <p:cNvPr id="11276" name="テキスト ボックス 12">
            <a:extLst>
              <a:ext uri="{FF2B5EF4-FFF2-40B4-BE49-F238E27FC236}">
                <a16:creationId xmlns:a16="http://schemas.microsoft.com/office/drawing/2014/main" id="{20567874-3CAB-4B6B-9979-47379B5CF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41388"/>
            <a:ext cx="3492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B050"/>
                </a:solidFill>
              </a:rPr>
              <a:t>W</a:t>
            </a:r>
            <a:endParaRPr kumimoji="1" lang="ja-JP" altLang="en-US" sz="2000">
              <a:solidFill>
                <a:srgbClr val="00B050"/>
              </a:solidFill>
            </a:endParaRPr>
          </a:p>
        </p:txBody>
      </p:sp>
      <p:sp>
        <p:nvSpPr>
          <p:cNvPr id="11277" name="テキスト ボックス 13">
            <a:extLst>
              <a:ext uri="{FF2B5EF4-FFF2-40B4-BE49-F238E27FC236}">
                <a16:creationId xmlns:a16="http://schemas.microsoft.com/office/drawing/2014/main" id="{1C7B532E-0571-41F4-9FC1-0F31C48C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4365625"/>
            <a:ext cx="3524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00FF"/>
                </a:solidFill>
              </a:rPr>
              <a:t>X</a:t>
            </a:r>
            <a:endParaRPr kumimoji="1" lang="ja-JP" altLang="en-US" sz="2000">
              <a:solidFill>
                <a:srgbClr val="0000FF"/>
              </a:solidFill>
            </a:endParaRPr>
          </a:p>
        </p:txBody>
      </p:sp>
      <p:sp>
        <p:nvSpPr>
          <p:cNvPr id="11278" name="テキスト ボックス 14">
            <a:extLst>
              <a:ext uri="{FF2B5EF4-FFF2-40B4-BE49-F238E27FC236}">
                <a16:creationId xmlns:a16="http://schemas.microsoft.com/office/drawing/2014/main" id="{22A53059-D7FD-411F-B9F8-3A18CE1E5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00438"/>
            <a:ext cx="3492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000">
                <a:solidFill>
                  <a:srgbClr val="00B050"/>
                </a:solidFill>
              </a:rPr>
              <a:t>W</a:t>
            </a:r>
            <a:endParaRPr kumimoji="1" lang="ja-JP" altLang="en-US" sz="2000">
              <a:solidFill>
                <a:srgbClr val="00B050"/>
              </a:solidFill>
            </a:endParaRPr>
          </a:p>
        </p:txBody>
      </p:sp>
      <p:cxnSp>
        <p:nvCxnSpPr>
          <p:cNvPr id="11279" name="直線コネクタ 3">
            <a:extLst>
              <a:ext uri="{FF2B5EF4-FFF2-40B4-BE49-F238E27FC236}">
                <a16:creationId xmlns:a16="http://schemas.microsoft.com/office/drawing/2014/main" id="{0679FB12-C88C-4082-AEB9-98019DE7EA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37600" y="-892175"/>
            <a:ext cx="0" cy="6121400"/>
          </a:xfrm>
          <a:prstGeom prst="line">
            <a:avLst/>
          </a:prstGeom>
          <a:noFill/>
          <a:ln w="508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0" name="テキスト ボックス 15">
            <a:extLst>
              <a:ext uri="{FF2B5EF4-FFF2-40B4-BE49-F238E27FC236}">
                <a16:creationId xmlns:a16="http://schemas.microsoft.com/office/drawing/2014/main" id="{AACA809D-E722-4910-895A-BA19C0386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590550"/>
            <a:ext cx="322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400">
                <a:solidFill>
                  <a:srgbClr val="0000FF"/>
                </a:solidFill>
              </a:rPr>
              <a:t>(correct in luckily)</a:t>
            </a:r>
            <a:endParaRPr kumimoji="1" lang="ja-JP" altLang="en-US" sz="2400">
              <a:solidFill>
                <a:srgbClr val="0000FF"/>
              </a:solidFill>
            </a:endParaRPr>
          </a:p>
        </p:txBody>
      </p:sp>
      <p:sp>
        <p:nvSpPr>
          <p:cNvPr id="11281" name="テキスト ボックス 16">
            <a:extLst>
              <a:ext uri="{FF2B5EF4-FFF2-40B4-BE49-F238E27FC236}">
                <a16:creationId xmlns:a16="http://schemas.microsoft.com/office/drawing/2014/main" id="{3174A1D6-262E-4ECE-9A7D-36BA8542E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3182938"/>
            <a:ext cx="322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400">
                <a:solidFill>
                  <a:srgbClr val="0000FF"/>
                </a:solidFill>
              </a:rPr>
              <a:t>(correct in luckily)</a:t>
            </a:r>
            <a:endParaRPr kumimoji="1" lang="ja-JP" alt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E6C11F3-54F9-4189-9713-AED0A455B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42528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ゴシック" panose="020B0609070205080204" pitchFamily="49" charset="-128"/>
              </a:rPr>
              <a:t>Rule Space Method (RSM)</a:t>
            </a:r>
            <a:endParaRPr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9F9236A-BEE8-49D2-A82B-D2A564E4F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7" y="980734"/>
            <a:ext cx="8641205" cy="5801059"/>
          </a:xfrm>
        </p:spPr>
        <p:txBody>
          <a:bodyPr/>
          <a:lstStyle/>
          <a:p>
            <a:pPr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道具立て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個々の問題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(Item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設問、項目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受験者の解答パターン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(Item Response Pattern)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最小の単元セット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(Attribute)</a:t>
            </a:r>
          </a:p>
          <a:p>
            <a:pPr lvl="2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関係を示す行列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(Incidence Matrix, 					    Item-Attribute Matrix, Q-Matrix)</a:t>
            </a:r>
          </a:p>
          <a:p>
            <a:pPr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実例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入力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 Item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Attribute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Incidence Matrix</a:t>
            </a:r>
          </a:p>
          <a:p>
            <a:pPr lvl="1" algn="just" eaLnBrk="1" hangingPunct="1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出力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 Knowledge State (KS)</a:t>
            </a:r>
          </a:p>
          <a:p>
            <a:pPr algn="just" eaLnBrk="1" hangingPunct="1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508" name="スライド番号プレースホルダー 5">
            <a:extLst>
              <a:ext uri="{FF2B5EF4-FFF2-40B4-BE49-F238E27FC236}">
                <a16:creationId xmlns:a16="http://schemas.microsoft.com/office/drawing/2014/main" id="{FF54D49E-D777-48E9-840D-3437BFEA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099E9E-49DB-4F3C-BDBC-84C9FF7BFF55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AutoShape 4">
            <a:extLst>
              <a:ext uri="{FF2B5EF4-FFF2-40B4-BE49-F238E27FC236}">
                <a16:creationId xmlns:a16="http://schemas.microsoft.com/office/drawing/2014/main" id="{20A15C9F-49B9-4F4C-B440-B8AF0517F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7641233"/>
            <a:ext cx="1366838" cy="457200"/>
          </a:xfrm>
          <a:prstGeom prst="leftRightArrow">
            <a:avLst>
              <a:gd name="adj1" fmla="val 50000"/>
              <a:gd name="adj2" fmla="val 59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21510" name="Line 5">
            <a:extLst>
              <a:ext uri="{FF2B5EF4-FFF2-40B4-BE49-F238E27FC236}">
                <a16:creationId xmlns:a16="http://schemas.microsoft.com/office/drawing/2014/main" id="{F22CCD55-BE3E-43B0-8B17-743AA8102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4048" y="7173416"/>
            <a:ext cx="25209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021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番号プレースホルダー 3">
            <a:extLst>
              <a:ext uri="{FF2B5EF4-FFF2-40B4-BE49-F238E27FC236}">
                <a16:creationId xmlns:a16="http://schemas.microsoft.com/office/drawing/2014/main" id="{B1074FD1-060A-4697-AB72-A63D0F67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9E2BB6-A235-4F2A-9856-F715C8CCD2E1}" type="slidenum">
              <a:rPr lang="ja-JP" altLang="en-US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ja-JP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39" name="Picture 5" descr="item7b">
            <a:extLst>
              <a:ext uri="{FF2B5EF4-FFF2-40B4-BE49-F238E27FC236}">
                <a16:creationId xmlns:a16="http://schemas.microsoft.com/office/drawing/2014/main" id="{578D186E-4FCF-4004-96E2-35608E9CF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74168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>
            <a:extLst>
              <a:ext uri="{FF2B5EF4-FFF2-40B4-BE49-F238E27FC236}">
                <a16:creationId xmlns:a16="http://schemas.microsoft.com/office/drawing/2014/main" id="{242A03BB-4CA2-41FB-9120-61ED55500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9275"/>
            <a:ext cx="1439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/>
              <a:t>Items</a:t>
            </a:r>
          </a:p>
        </p:txBody>
      </p:sp>
      <p:sp>
        <p:nvSpPr>
          <p:cNvPr id="14341" name="Line 7">
            <a:extLst>
              <a:ext uri="{FF2B5EF4-FFF2-40B4-BE49-F238E27FC236}">
                <a16:creationId xmlns:a16="http://schemas.microsoft.com/office/drawing/2014/main" id="{EFCA12A9-AF19-4D66-9541-8110BA79F4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1052513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80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0AA"/>
      </a:accent5>
      <a:accent6>
        <a:srgbClr val="B98A00"/>
      </a:accent6>
      <a:hlink>
        <a:srgbClr val="FF0000"/>
      </a:hlink>
      <a:folHlink>
        <a:srgbClr val="663300"/>
      </a:folHlink>
    </a:clrScheme>
    <a:fontScheme name="Bamboo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80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amboo">
  <a:themeElements>
    <a:clrScheme name="1_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80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0AA"/>
      </a:accent5>
      <a:accent6>
        <a:srgbClr val="B98A00"/>
      </a:accent6>
      <a:hlink>
        <a:srgbClr val="FF0000"/>
      </a:hlink>
      <a:folHlink>
        <a:srgbClr val="663300"/>
      </a:folHlink>
    </a:clrScheme>
    <a:fontScheme name="1_Bamboo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80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amboo">
  <a:themeElements>
    <a:clrScheme name="1_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80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0AA"/>
      </a:accent5>
      <a:accent6>
        <a:srgbClr val="B98A00"/>
      </a:accent6>
      <a:hlink>
        <a:srgbClr val="FF0000"/>
      </a:hlink>
      <a:folHlink>
        <a:srgbClr val="663300"/>
      </a:folHlink>
    </a:clrScheme>
    <a:fontScheme name="1_Bamboo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80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amboo">
  <a:themeElements>
    <a:clrScheme name="1_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80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0AA"/>
      </a:accent5>
      <a:accent6>
        <a:srgbClr val="B98A00"/>
      </a:accent6>
      <a:hlink>
        <a:srgbClr val="FF0000"/>
      </a:hlink>
      <a:folHlink>
        <a:srgbClr val="663300"/>
      </a:folHlink>
    </a:clrScheme>
    <a:fontScheme name="1_Bamboo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80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amboo">
  <a:themeElements>
    <a:clrScheme name="1_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80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0AA"/>
      </a:accent5>
      <a:accent6>
        <a:srgbClr val="B98A00"/>
      </a:accent6>
      <a:hlink>
        <a:srgbClr val="FF0000"/>
      </a:hlink>
      <a:folHlink>
        <a:srgbClr val="663300"/>
      </a:folHlink>
    </a:clrScheme>
    <a:fontScheme name="1_Bamboo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80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Sogo08</Template>
  <TotalTime>22821</TotalTime>
  <Words>1277</Words>
  <Application>Microsoft Office PowerPoint</Application>
  <PresentationFormat>画面に合わせる (4:3)</PresentationFormat>
  <Paragraphs>236</Paragraphs>
  <Slides>24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38" baseType="lpstr">
      <vt:lpstr>Monotype Sorts</vt:lpstr>
      <vt:lpstr>ＭＳ Ｐゴシック</vt:lpstr>
      <vt:lpstr>ＭＳ ゴシック</vt:lpstr>
      <vt:lpstr>Arial</vt:lpstr>
      <vt:lpstr>Arial Black</vt:lpstr>
      <vt:lpstr>Times New Roman</vt:lpstr>
      <vt:lpstr>Wingdings</vt:lpstr>
      <vt:lpstr>Bamboo</vt:lpstr>
      <vt:lpstr>1_Bamboo</vt:lpstr>
      <vt:lpstr>2_Bamboo</vt:lpstr>
      <vt:lpstr>3_Bamboo</vt:lpstr>
      <vt:lpstr>4_Bamboo</vt:lpstr>
      <vt:lpstr>ﾜｰｸｼｰﾄ</vt:lpstr>
      <vt:lpstr>グラフ</vt:lpstr>
      <vt:lpstr>PowerPoint プレゼンテーション</vt:lpstr>
      <vt:lpstr>1. はじめに</vt:lpstr>
      <vt:lpstr>スコアリング・レポート</vt:lpstr>
      <vt:lpstr>2. Rule Space Method</vt:lpstr>
      <vt:lpstr>PowerPoint プレゼンテーション</vt:lpstr>
      <vt:lpstr>PowerPoint プレゼンテーション</vt:lpstr>
      <vt:lpstr>PowerPoint プレゼンテーション</vt:lpstr>
      <vt:lpstr>Rule Space Method (RSM)</vt:lpstr>
      <vt:lpstr>PowerPoint プレゼンテーション</vt:lpstr>
      <vt:lpstr>PowerPoint プレゼンテーション</vt:lpstr>
      <vt:lpstr>PowerPoint プレゼンテーション</vt:lpstr>
      <vt:lpstr>Rule Space Method (RSM)</vt:lpstr>
      <vt:lpstr>3. 科学的推論能力テスト</vt:lpstr>
      <vt:lpstr>SR-Testの設問</vt:lpstr>
      <vt:lpstr>4. 実験方法</vt:lpstr>
      <vt:lpstr>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Rule Space Method (RSM)</vt:lpstr>
      <vt:lpstr>Rule Space Method (RSM)</vt:lpstr>
      <vt:lpstr>5. まとめ</vt:lpstr>
    </vt:vector>
  </TitlesOfParts>
  <Company>Ihara .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UIプロジェクトX</dc:title>
  <dc:creator>Ihara . lab</dc:creator>
  <cp:lastModifiedBy>atsuhiro hayashi</cp:lastModifiedBy>
  <cp:revision>2349</cp:revision>
  <cp:lastPrinted>2020-02-26T12:28:15Z</cp:lastPrinted>
  <dcterms:created xsi:type="dcterms:W3CDTF">2007-10-25T08:30:33Z</dcterms:created>
  <dcterms:modified xsi:type="dcterms:W3CDTF">2020-10-26T03:01:09Z</dcterms:modified>
</cp:coreProperties>
</file>