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0" r:id="rId2"/>
    <p:sldMasterId id="2147483675" r:id="rId3"/>
    <p:sldMasterId id="2147483687" r:id="rId4"/>
    <p:sldMasterId id="2147483733" r:id="rId5"/>
  </p:sldMasterIdLst>
  <p:notesMasterIdLst>
    <p:notesMasterId r:id="rId22"/>
  </p:notesMasterIdLst>
  <p:sldIdLst>
    <p:sldId id="1465" r:id="rId6"/>
    <p:sldId id="1330" r:id="rId7"/>
    <p:sldId id="1440" r:id="rId8"/>
    <p:sldId id="1439" r:id="rId9"/>
    <p:sldId id="1441" r:id="rId10"/>
    <p:sldId id="1456" r:id="rId11"/>
    <p:sldId id="1442" r:id="rId12"/>
    <p:sldId id="1443" r:id="rId13"/>
    <p:sldId id="1461" r:id="rId14"/>
    <p:sldId id="1462" r:id="rId15"/>
    <p:sldId id="1452" r:id="rId16"/>
    <p:sldId id="1450" r:id="rId17"/>
    <p:sldId id="1388" r:id="rId18"/>
    <p:sldId id="1449" r:id="rId19"/>
    <p:sldId id="1448" r:id="rId20"/>
    <p:sldId id="1446" r:id="rId21"/>
  </p:sldIdLst>
  <p:sldSz cx="9144000" cy="6858000" type="screen4x3"/>
  <p:notesSz cx="7102475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FF"/>
    <a:srgbClr val="CC66FF"/>
    <a:srgbClr val="FF99FF"/>
    <a:srgbClr val="009900"/>
    <a:srgbClr val="0000FF"/>
    <a:srgbClr val="FF99CC"/>
    <a:srgbClr val="FFFF00"/>
    <a:srgbClr val="FFCCFF"/>
    <a:srgbClr val="FF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1" autoAdjust="0"/>
    <p:restoredTop sz="95362" autoAdjust="0"/>
  </p:normalViewPr>
  <p:slideViewPr>
    <p:cSldViewPr>
      <p:cViewPr varScale="1">
        <p:scale>
          <a:sx n="98" d="100"/>
          <a:sy n="98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18"/>
    </p:cViewPr>
  </p:sorterViewPr>
  <p:notesViewPr>
    <p:cSldViewPr>
      <p:cViewPr varScale="1">
        <p:scale>
          <a:sx n="93" d="100"/>
          <a:sy n="93" d="100"/>
        </p:scale>
        <p:origin x="2376" y="7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algn="l" defTabSz="954010" eaLnBrk="1" hangingPunct="1">
              <a:defRPr kumimoji="1" sz="13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25" y="1"/>
            <a:ext cx="3077951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algn="r" defTabSz="954010" eaLnBrk="1" hangingPunct="1">
              <a:defRPr kumimoji="1" sz="13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163" y="4860926"/>
            <a:ext cx="5206152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7951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algn="l" defTabSz="954010" eaLnBrk="1" hangingPunct="1">
              <a:defRPr kumimoji="1" sz="13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25" y="9721851"/>
            <a:ext cx="3077951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kumimoji="1" sz="1300"/>
            </a:lvl1pPr>
          </a:lstStyle>
          <a:p>
            <a:pPr>
              <a:defRPr/>
            </a:pPr>
            <a:fld id="{1C64127E-B745-4FA2-ACDB-7C8CF97AF7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6670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4127E-B745-4FA2-ACDB-7C8CF97AF7DC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39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7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4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2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6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81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6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4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5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1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7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3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4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6A7E3-59AF-40B2-AC49-4ED5A4A34A51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FA7C3-ED0F-43BF-91C9-C679FC252F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468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403D-0212-41AA-AF22-D880B8470C87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A7CC-406B-472A-BFC8-1EA03D1D8A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382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6FD4-55C3-4D4F-8F9A-5DC19C6EC390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925A-636D-4732-AD76-9DC35616C4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50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152400" y="457200"/>
            <a:ext cx="8667750" cy="5562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13BB-02A8-422C-B71A-C3B78D743B0C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BA13-4248-4119-B7F7-0BF3B733AE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204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39CC-F438-430C-8BAB-138E5AF7DB3C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C790-1F42-4700-9B29-6E5423A569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736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E80F0-7A81-4019-8BFB-7F144B4FAB22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D596-B666-4206-A9AD-EF5F4DFCC4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972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E134-102B-446B-BEEF-628C446D3FE7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566D-E044-463D-ACDF-C0BECB3E04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371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2405-6AF5-49BC-B480-275C3CD4D0E7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36C08-D720-447A-BEE9-C8AEDD8E55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424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BD994-D934-4660-B597-128115ECFD9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4246-9DA8-4801-BF28-4E2956CE02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181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8DBA-4B16-45D2-84F8-26C8C5224197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1FAAC-270F-4771-A08C-D9BB4D361A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313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7834-71E9-4D8A-82D9-84CE553758A7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CFD3-76BD-4B3E-9C96-8124A20C2A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415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A0D7-E3C5-4617-B2CC-D9A99BA57E4A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1F5E-4468-4AAE-8A5A-7E1D88DF8C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6357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3755-4607-4ADA-B4E5-CBAD67466AE8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62D3-7BBA-418D-B44A-9FE422C2AE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70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2D85E-5B64-451D-97C4-7215F90FDE0B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7F51-1EE0-4DE4-8A9B-9B817C8D74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10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D60AD-71BB-44D1-9118-21295938C4D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4A88-61F7-46AD-ABFE-072F320FCF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8852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ADE1-82AF-47BD-BDE3-EE01214A94B3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86444-B636-489A-8E4D-CC5FCE5AAD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377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2CAD-FC2D-4BCA-8FDF-D44193B8EB4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D433C-1624-4114-8561-792EDB5B4F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9083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1D9C-4CEA-442D-B917-99CDB8175495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F201-D98A-4FB9-A430-1104A34A79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179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8A78A-535D-4008-BD6B-C2ECCA897A2F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40FC-3959-47F8-8315-7EDCCAED1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2951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30BB-4E69-4F65-9DCE-94144F418382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6FB0-015D-43FB-B4C3-53EE08EA7F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5503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7E57-929E-4D5A-80AA-68D23C0932C6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0230-5173-4843-923C-45FD3715A3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0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3816-265F-4A3A-9A0C-8723EA852D2C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0A75-6E08-4466-AB3C-6A2824CE8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16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46B62-8C2E-4B44-8A73-0BACADB29A31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198C-01B6-4318-A99F-729B051EA8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2557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3012-8240-4714-8657-1FA9EC85B6CD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5924E-3572-4E07-A992-3624ABD963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6893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E41C-109B-4AEC-BF04-C70296B0174A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6085-076D-41F3-8B25-4F537C8704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6943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2089-032D-4C27-A47F-DCC106879FC1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91EE-CD55-47C0-866A-D52837DA13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013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BE77-D9A4-40F6-8B34-F55F4B72AEDA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C7EB-DFF9-4944-BA0D-924025C9FD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3513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05AEC-7653-482B-BA18-F6E39DA18CE3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A988-3288-48BB-BFD0-546AD3EFE7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2657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F843-57EC-49F4-9E80-7E0E70B192DA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EAED-053D-47BF-9C1C-061FCC6EE4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7420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54F7-B9C4-418C-A6F8-885A235519FB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B7727-89AE-4A8D-928A-3B3AD2C940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7572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D47E-A726-4929-9F71-D9EE2F33AE62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663E-F280-44E6-818F-F8715AFA3E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5327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5B7D-7F2E-4A3C-8CF7-43CC335FE12C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572E1-D367-47C0-AC48-00CDAE3F97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9631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A16D-14AF-4E32-A603-8CF3CC374BE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4269-DC9B-44BA-AFC5-85D1B8E9AA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03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905000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91075" y="1905000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1DC2-2EF7-43B3-826C-A860A9385BE8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7E2F-6668-45B7-8B53-59AD8557EB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6682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CE1E-66AB-4A4B-BD69-B10C42464A57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4EE4-C8DC-454B-BB0D-F37318E009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806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06A2C-97C2-43E3-A6E2-8E0388BC15C3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ECB9-D569-4882-9A89-430BAC70E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3598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6224-227C-493F-9B04-093D987DC368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D8E35-5A51-4BEA-A6F9-27C4AA4796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5273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3D6F-6572-4950-AB08-8EAF79C695AA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4BE6-8884-4ACF-95BE-298338A755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1153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3153-9216-4A0A-8E98-324F478BA66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6B5F-2B51-4A5F-AD4D-8A78DAB8C9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148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3213" y="457200"/>
            <a:ext cx="2166937" cy="5562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348413" cy="5562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C662-DE28-4F30-B7A9-50041CB7300A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DC5D-E8FE-426C-9C5C-E066FA9B75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9928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42" y="0"/>
            <a:ext cx="9466502" cy="684755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DF70-86D9-41CF-B478-D9CB97860297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BD4B-347E-491C-B8B5-E5DFC6DA1E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9" name="Picture 2" descr="C:\Users\kouhou\Documents\pptx_テンプレート\sozai\seimon_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39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上リボン 19"/>
          <p:cNvSpPr/>
          <p:nvPr userDrawn="1"/>
        </p:nvSpPr>
        <p:spPr>
          <a:xfrm>
            <a:off x="3131840" y="7029400"/>
            <a:ext cx="3600400" cy="432048"/>
          </a:xfrm>
          <a:prstGeom prst="ribbon2">
            <a:avLst>
              <a:gd name="adj1" fmla="val 18725"/>
              <a:gd name="adj2" fmla="val 69572"/>
            </a:avLst>
          </a:prstGeom>
          <a:solidFill>
            <a:srgbClr val="FFFFFF"/>
          </a:solidFill>
          <a:ln w="15875" cmpd="sng">
            <a:solidFill>
              <a:srgbClr val="58492E"/>
            </a:solidFill>
          </a:ln>
          <a:effectLst>
            <a:outerShdw blurRad="50800" dist="25400" dir="5400000" algn="t" rotWithShape="0">
              <a:srgbClr val="9F84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0" spc="300" dirty="0" smtClean="0">
                <a:solidFill>
                  <a:srgbClr val="685636"/>
                </a:solidFill>
                <a:latin typeface="HG丸ｺﾞｼｯｸM-PRO" pitchFamily="50" charset="-128"/>
                <a:ea typeface="HG丸ｺﾞｼｯｸM-PRO" pitchFamily="50" charset="-128"/>
              </a:rPr>
              <a:t>名古屋工業大学</a:t>
            </a:r>
            <a:endParaRPr kumimoji="1" lang="ja-JP" altLang="en-US" sz="1800" b="0" spc="300" dirty="0">
              <a:solidFill>
                <a:srgbClr val="685636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243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1007-CD92-4316-A1F0-7C831757ABF0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2025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467-7C71-4166-A8F4-D0E5B2E72BD9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0119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93E-F540-4978-9A0A-89B4BE81FF1C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01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03244-B051-4F38-B955-A43F5FD897F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8987-9216-4817-9B0A-75E6B0A1DD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5028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3DC-5187-40C5-80CF-01ABEB764173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799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1001-58D5-4FC4-B61A-10ED186717EF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片側の 2 つの角を丸めた四角形 5"/>
          <p:cNvSpPr/>
          <p:nvPr userDrawn="1"/>
        </p:nvSpPr>
        <p:spPr>
          <a:xfrm>
            <a:off x="251519" y="404664"/>
            <a:ext cx="8640000" cy="6155984"/>
          </a:xfrm>
          <a:prstGeom prst="round2SameRect">
            <a:avLst>
              <a:gd name="adj1" fmla="val 13381"/>
              <a:gd name="adj2" fmla="val 0"/>
            </a:avLst>
          </a:prstGeom>
          <a:noFill/>
          <a:ln w="15875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95" y="5949227"/>
            <a:ext cx="4238448" cy="864149"/>
          </a:xfrm>
          <a:prstGeom prst="rect">
            <a:avLst/>
          </a:prstGeom>
        </p:spPr>
      </p:pic>
      <p:grpSp>
        <p:nvGrpSpPr>
          <p:cNvPr id="8" name="グループ化 7"/>
          <p:cNvGrpSpPr/>
          <p:nvPr userDrawn="1"/>
        </p:nvGrpSpPr>
        <p:grpSpPr>
          <a:xfrm>
            <a:off x="179512" y="5949280"/>
            <a:ext cx="2034460" cy="666141"/>
            <a:chOff x="326823" y="5691398"/>
            <a:chExt cx="2034460" cy="1026181"/>
          </a:xfrm>
        </p:grpSpPr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271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95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23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47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グループ化 13"/>
          <p:cNvGrpSpPr/>
          <p:nvPr userDrawn="1"/>
        </p:nvGrpSpPr>
        <p:grpSpPr>
          <a:xfrm>
            <a:off x="7002036" y="5949280"/>
            <a:ext cx="2034460" cy="666141"/>
            <a:chOff x="326823" y="5691398"/>
            <a:chExt cx="2034460" cy="1026181"/>
          </a:xfrm>
        </p:grpSpPr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271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95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23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47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上リボン 19"/>
          <p:cNvSpPr/>
          <p:nvPr userDrawn="1"/>
        </p:nvSpPr>
        <p:spPr>
          <a:xfrm>
            <a:off x="6300192" y="188640"/>
            <a:ext cx="2519319" cy="360040"/>
          </a:xfrm>
          <a:prstGeom prst="ribbon2">
            <a:avLst>
              <a:gd name="adj1" fmla="val 18725"/>
              <a:gd name="adj2" fmla="val 75000"/>
            </a:avLst>
          </a:prstGeom>
          <a:solidFill>
            <a:srgbClr val="FFFFFF"/>
          </a:solidFill>
          <a:ln w="9525">
            <a:solidFill>
              <a:srgbClr val="685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0" spc="250" baseline="0" dirty="0" smtClean="0">
                <a:solidFill>
                  <a:srgbClr val="685636"/>
                </a:solidFill>
                <a:latin typeface="HG丸ｺﾞｼｯｸM-PRO" pitchFamily="50" charset="-128"/>
                <a:ea typeface="HG丸ｺﾞｼｯｸM-PRO" pitchFamily="50" charset="-128"/>
              </a:rPr>
              <a:t>名古屋工業大学</a:t>
            </a:r>
            <a:endParaRPr kumimoji="1" lang="ja-JP" altLang="en-US" sz="1200" b="0" spc="250" baseline="0" dirty="0">
              <a:solidFill>
                <a:srgbClr val="685636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611560" y="144000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spc="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Nagoya Institute of Technology</a:t>
            </a:r>
            <a:endParaRPr kumimoji="1" lang="ja-JP" altLang="en-US" sz="1400" b="1" spc="0" baseline="0" dirty="0">
              <a:solidFill>
                <a:schemeClr val="accent5">
                  <a:lumMod val="20000"/>
                  <a:lumOff val="8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22" name="Picture 6" descr="C:\Users\kouhou\Documents\MMDAgent製作\image\ポスター\sozai\ｋ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5" y="116632"/>
            <a:ext cx="469165" cy="4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98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F31E-024E-490A-8CE1-1229ED8B8207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1818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E0D7-AB2A-404D-BFD5-A2510B46F94B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2501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00F7-9690-492F-8CA1-70290F748ADD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629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93F-3495-44CD-A378-3515F7B184A1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8709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5F2A-3EB8-4A99-8B07-A0A90789AE15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7407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B0B7-503B-463F-8E68-2E36C9B0D82C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116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8F35-50C1-4E56-A67B-07FA94882DCB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736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A7AF-B50E-4238-9E05-869BDD3CD256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006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FE72-8913-4EE9-86C7-3A46337B99FE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C367-39CD-45CD-9465-3C9AE0B57E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3684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B700-22AF-4E89-B60B-8757DCA6397C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8179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6327-64AE-4EF0-8333-688042AB1824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5354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rgbClr val="F3F1E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uhou\Documents\pptx_テンプレート\sozai\seimon_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7" y="9933"/>
            <a:ext cx="9144000" cy="68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5496" y="1988840"/>
            <a:ext cx="9072000" cy="504056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800" b="0">
                <a:solidFill>
                  <a:srgbClr val="685636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～マスター サブタイトルの書式設定～</a:t>
            </a:r>
            <a:endParaRPr kumimoji="1" lang="ja-JP" altLang="en-US" dirty="0"/>
          </a:p>
        </p:txBody>
      </p:sp>
      <p:sp>
        <p:nvSpPr>
          <p:cNvPr id="9" name="上リボン 8"/>
          <p:cNvSpPr/>
          <p:nvPr userDrawn="1"/>
        </p:nvSpPr>
        <p:spPr>
          <a:xfrm>
            <a:off x="2768533" y="6300000"/>
            <a:ext cx="3600400" cy="432048"/>
          </a:xfrm>
          <a:prstGeom prst="ribbon2">
            <a:avLst>
              <a:gd name="adj1" fmla="val 18725"/>
              <a:gd name="adj2" fmla="val 75000"/>
            </a:avLst>
          </a:prstGeom>
          <a:solidFill>
            <a:srgbClr val="FFFFFF"/>
          </a:solidFill>
          <a:ln w="15875" cmpd="sng">
            <a:solidFill>
              <a:srgbClr val="58492E"/>
            </a:solidFill>
          </a:ln>
          <a:effectLst>
            <a:outerShdw blurRad="50800" dist="25400" dir="5400000" algn="t" rotWithShape="0">
              <a:srgbClr val="9F84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0" spc="300" dirty="0" smtClean="0">
                <a:solidFill>
                  <a:srgbClr val="685636"/>
                </a:solidFill>
                <a:latin typeface="HG丸ｺﾞｼｯｸM-PRO" pitchFamily="50" charset="-128"/>
                <a:ea typeface="HG丸ｺﾞｼｯｸM-PRO" pitchFamily="50" charset="-128"/>
              </a:rPr>
              <a:t>名古屋工業大学</a:t>
            </a:r>
            <a:endParaRPr kumimoji="1" lang="ja-JP" altLang="en-US" sz="1800" b="0" spc="300" dirty="0">
              <a:solidFill>
                <a:srgbClr val="685636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タイトル 5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  <a:noFill/>
          <a:ln w="12700" cap="sq" cmpd="thickThin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>
            <a:lvl1pPr>
              <a:defRPr sz="5500" b="1" kern="1200" spc="-150" baseline="0">
                <a:ln w="19050" cap="flat" cmpd="sng">
                  <a:noFill/>
                  <a:round/>
                </a:ln>
                <a:gradFill>
                  <a:gsLst>
                    <a:gs pos="11000">
                      <a:srgbClr val="906F4A"/>
                    </a:gs>
                    <a:gs pos="52000">
                      <a:srgbClr val="DEC47C"/>
                    </a:gs>
                    <a:gs pos="92000">
                      <a:srgbClr val="906F4A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433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9EF4-67FA-46FD-B728-A88DB8C222E3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A7B0-B5B3-419C-9579-DCB00E3FFB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112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AA53-E750-4799-B219-7EE45746D35E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4EB6-BEC9-4FDC-8E9B-E6CEE89CDD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DEDA4-C153-4485-B601-F5AF6E2CE1CE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90D2-4C1F-4818-BD6F-754E3A5C3B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841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ja-JP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98FFF2-81D8-49B8-9505-62754456C571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421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chemeClr val="bg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739B7E-0A3F-499C-B8E1-1A59041A5E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ja-JP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ja-JP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2B1FD0-E611-449D-9556-54B9366EC03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577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4008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chemeClr val="bg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981B5D-D58F-4D56-AD33-AF239BA2B1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ja-JP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ja-JP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887860-4A87-42EB-83CE-1AD789C2CB94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577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4008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5F5F5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C685E2-A493-4181-A024-7BC4C4BCB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66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05000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ja-JP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1B5E63-5E8D-482F-B40B-32304683A8D3}" type="datetime1">
              <a:rPr lang="ja-JP" altLang="en-US" smtClean="0"/>
              <a:t>2019/10/24</a:t>
            </a:fld>
            <a:endParaRPr lang="en-US" altLang="ja-JP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577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F5F5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4008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5F5F5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8FAAD1-8A3D-4FED-8467-C76FAEDAC9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3616-FD31-435B-ACA8-02FC3D095812}" type="datetime1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980595-ED90-40B8-82C8-EDA16D017B9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片側の 2 つの角を丸めた四角形 17"/>
          <p:cNvSpPr/>
          <p:nvPr userDrawn="1"/>
        </p:nvSpPr>
        <p:spPr>
          <a:xfrm>
            <a:off x="251519" y="404664"/>
            <a:ext cx="8640000" cy="6155984"/>
          </a:xfrm>
          <a:prstGeom prst="round2SameRect">
            <a:avLst>
              <a:gd name="adj1" fmla="val 1338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95" y="5949227"/>
            <a:ext cx="4238448" cy="864149"/>
          </a:xfrm>
          <a:prstGeom prst="rect">
            <a:avLst/>
          </a:prstGeom>
        </p:spPr>
      </p:pic>
      <p:sp>
        <p:nvSpPr>
          <p:cNvPr id="20" name="上リボン 19"/>
          <p:cNvSpPr/>
          <p:nvPr userDrawn="1"/>
        </p:nvSpPr>
        <p:spPr>
          <a:xfrm>
            <a:off x="6300192" y="188640"/>
            <a:ext cx="2519319" cy="360040"/>
          </a:xfrm>
          <a:prstGeom prst="ribbon2">
            <a:avLst>
              <a:gd name="adj1" fmla="val 18725"/>
              <a:gd name="adj2" fmla="val 75000"/>
            </a:avLst>
          </a:prstGeom>
          <a:solidFill>
            <a:srgbClr val="FFFFFF"/>
          </a:solidFill>
          <a:ln w="9525">
            <a:solidFill>
              <a:srgbClr val="685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0" spc="250" baseline="0" dirty="0" smtClean="0">
                <a:solidFill>
                  <a:srgbClr val="685636"/>
                </a:solidFill>
                <a:latin typeface="HG丸ｺﾞｼｯｸM-PRO" pitchFamily="50" charset="-128"/>
                <a:ea typeface="HG丸ｺﾞｼｯｸM-PRO" pitchFamily="50" charset="-128"/>
              </a:rPr>
              <a:t>名古屋工業大学</a:t>
            </a:r>
            <a:endParaRPr kumimoji="1" lang="ja-JP" altLang="en-US" sz="1200" b="0" spc="250" baseline="0" dirty="0">
              <a:solidFill>
                <a:srgbClr val="685636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79512" y="5949280"/>
            <a:ext cx="2034460" cy="666141"/>
            <a:chOff x="326823" y="5691398"/>
            <a:chExt cx="2034460" cy="1026181"/>
          </a:xfrm>
        </p:grpSpPr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271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95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23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47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グループ化 26"/>
          <p:cNvGrpSpPr/>
          <p:nvPr userDrawn="1"/>
        </p:nvGrpSpPr>
        <p:grpSpPr>
          <a:xfrm>
            <a:off x="7002036" y="5949280"/>
            <a:ext cx="2034460" cy="666141"/>
            <a:chOff x="326823" y="5691398"/>
            <a:chExt cx="2034460" cy="1026181"/>
          </a:xfrm>
        </p:grpSpPr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271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95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23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47" y="5691398"/>
              <a:ext cx="309563" cy="102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テキスト ボックス 32"/>
          <p:cNvSpPr txBox="1"/>
          <p:nvPr userDrawn="1"/>
        </p:nvSpPr>
        <p:spPr>
          <a:xfrm>
            <a:off x="611560" y="144000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spc="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Nagoya Institute of Technology</a:t>
            </a:r>
            <a:endParaRPr kumimoji="1" lang="ja-JP" altLang="en-US" sz="1400" b="1" spc="0" baseline="0" dirty="0">
              <a:solidFill>
                <a:schemeClr val="accent5">
                  <a:lumMod val="20000"/>
                  <a:lumOff val="80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34" name="Picture 6" descr="C:\Users\kouhou\Documents\MMDAgent製作\image\ポスター\sozai\ｋ3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5" y="116632"/>
            <a:ext cx="469165" cy="4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2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-252536" y="-99392"/>
            <a:ext cx="9599954" cy="7344816"/>
          </a:xfrm>
          <a:prstGeom prst="roundRect">
            <a:avLst>
              <a:gd name="adj" fmla="val 7184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66861" y="3965911"/>
            <a:ext cx="7593571" cy="75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bg2"/>
              </a:buClr>
              <a:buSzPct val="65000"/>
              <a:buNone/>
            </a:pPr>
            <a:r>
              <a:rPr lang="en-US" altLang="ja-JP" sz="2800" dirty="0" smtClean="0"/>
              <a:t>(</a:t>
            </a:r>
            <a:r>
              <a:rPr lang="ja-JP" altLang="en-US" sz="2800" dirty="0" smtClean="0"/>
              <a:t>名古屋工業大学 社会工学専攻</a:t>
            </a:r>
            <a:r>
              <a:rPr lang="en-US" altLang="ja-JP" sz="2800" dirty="0" smtClean="0"/>
              <a:t>					&amp; </a:t>
            </a:r>
            <a:r>
              <a:rPr lang="ja-JP" altLang="en-US" sz="2800" dirty="0" smtClean="0"/>
              <a:t>副アドミッションオフィス</a:t>
            </a:r>
            <a:r>
              <a:rPr lang="ja-JP" altLang="en-US" sz="2800" dirty="0"/>
              <a:t>長</a:t>
            </a:r>
            <a:r>
              <a:rPr lang="en-US" altLang="ja-JP" sz="2800" dirty="0"/>
              <a:t>)</a:t>
            </a:r>
            <a:endParaRPr lang="en-US" altLang="ja-JP" sz="2800" i="1" dirty="0"/>
          </a:p>
        </p:txBody>
      </p:sp>
      <p:sp>
        <p:nvSpPr>
          <p:cNvPr id="7" name="サブタイトル 15"/>
          <p:cNvSpPr>
            <a:spLocks/>
          </p:cNvSpPr>
          <p:nvPr/>
        </p:nvSpPr>
        <p:spPr bwMode="auto">
          <a:xfrm>
            <a:off x="2987824" y="3256781"/>
            <a:ext cx="3168352" cy="6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ja-JP" altLang="en-US" sz="4000" dirty="0" smtClean="0"/>
              <a:t>林 </a:t>
            </a:r>
            <a:r>
              <a:rPr lang="ja-JP" altLang="en-US" sz="4000" dirty="0"/>
              <a:t>篤裕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44676" y="6160219"/>
            <a:ext cx="512638" cy="365125"/>
          </a:xfrm>
        </p:spPr>
        <p:txBody>
          <a:bodyPr/>
          <a:lstStyle/>
          <a:p>
            <a:fld id="{3D09BD4B-347E-491C-B8B5-E5DFC6DA1E7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角丸四角形 11"/>
          <p:cNvSpPr>
            <a:spLocks noChangeArrowheads="1"/>
          </p:cNvSpPr>
          <p:nvPr/>
        </p:nvSpPr>
        <p:spPr bwMode="auto">
          <a:xfrm>
            <a:off x="610325" y="1064532"/>
            <a:ext cx="7994123" cy="1800796"/>
          </a:xfrm>
          <a:prstGeom prst="roundRect">
            <a:avLst>
              <a:gd name="adj" fmla="val 6981"/>
            </a:avLst>
          </a:prstGeom>
          <a:noFill/>
          <a:ln w="1270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数理的見地から観た選抜</a:t>
            </a:r>
            <a:r>
              <a:rPr lang="ja-JP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試験に</a:t>
            </a:r>
            <a:r>
              <a:rPr lang="ja-JP" alt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おける</a:t>
            </a:r>
            <a:endParaRPr lang="en-US" altLang="ja-JP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CBT</a:t>
            </a:r>
            <a:r>
              <a:rPr lang="ja-JP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・</a:t>
            </a:r>
            <a:r>
              <a:rPr lang="en-US" altLang="ja-JP" sz="4000" b="1" dirty="0">
                <a:solidFill>
                  <a:schemeClr val="tx2"/>
                </a:solidFill>
                <a:latin typeface="Arial" panose="020B0604020202020204" pitchFamily="34" charset="0"/>
              </a:rPr>
              <a:t>IRT</a:t>
            </a:r>
            <a:r>
              <a:rPr lang="ja-JP" altLang="en-US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の利</a:t>
            </a:r>
            <a:r>
              <a:rPr lang="ja-JP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活用に関する考察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chemeClr val="tx2"/>
                </a:solidFill>
                <a:latin typeface="Arial" panose="020B0604020202020204" pitchFamily="34" charset="0"/>
              </a:rPr>
              <a:t>--- </a:t>
            </a:r>
            <a:r>
              <a:rPr lang="ja-JP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顕在変量と潜在変量とのハザマで </a:t>
            </a:r>
            <a:r>
              <a:rPr lang="en-US" altLang="ja-JP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---</a:t>
            </a:r>
            <a:endParaRPr lang="en-US" altLang="ja-JP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37167" y="102132"/>
            <a:ext cx="23042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400" dirty="0" smtClean="0"/>
              <a:t>CBT</a:t>
            </a:r>
            <a:r>
              <a:rPr lang="ja-JP" altLang="en-US" sz="1400" dirty="0" smtClean="0"/>
              <a:t>活用有識者会議</a:t>
            </a:r>
            <a:r>
              <a:rPr lang="en-US" altLang="ja-JP" sz="1400" dirty="0" smtClean="0"/>
              <a:t>(40</a:t>
            </a:r>
            <a:r>
              <a:rPr lang="ja-JP" altLang="en-US" sz="1400" dirty="0"/>
              <a:t>分</a:t>
            </a:r>
            <a:r>
              <a:rPr lang="en-US" altLang="ja-JP" sz="1400" dirty="0"/>
              <a:t>)</a:t>
            </a:r>
            <a:endParaRPr lang="ja-JP" altLang="en-US" sz="1400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400" dirty="0" smtClean="0"/>
              <a:t>10/25/19 @DNC</a:t>
            </a:r>
            <a:endParaRPr lang="en-US" altLang="ja-JP" sz="1400" dirty="0"/>
          </a:p>
        </p:txBody>
      </p:sp>
      <p:sp>
        <p:nvSpPr>
          <p:cNvPr id="9" name="角丸四角形 13"/>
          <p:cNvSpPr>
            <a:spLocks noChangeArrowheads="1"/>
          </p:cNvSpPr>
          <p:nvPr/>
        </p:nvSpPr>
        <p:spPr bwMode="auto">
          <a:xfrm>
            <a:off x="539552" y="980728"/>
            <a:ext cx="8144728" cy="1956037"/>
          </a:xfrm>
          <a:prstGeom prst="roundRect">
            <a:avLst>
              <a:gd name="adj" fmla="val 6981"/>
            </a:avLst>
          </a:prstGeom>
          <a:noFill/>
          <a:ln w="101600" algn="ctr">
            <a:solidFill>
              <a:srgbClr val="0000FF">
                <a:alpha val="65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ja-JP" sz="1800">
              <a:latin typeface="Arial" panose="020B060402020202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 rot="16744708">
            <a:off x="-616902" y="5519228"/>
            <a:ext cx="2781560" cy="1574526"/>
          </a:xfrm>
          <a:prstGeom prst="roundRect">
            <a:avLst>
              <a:gd name="adj" fmla="val 718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3688" y="469552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e-mail: hayashi.atsuhiro@nitech.ac.jp</a:t>
            </a:r>
            <a:endParaRPr kumimoji="1" lang="ja-JP" altLang="en-US" sz="2400" dirty="0"/>
          </a:p>
        </p:txBody>
      </p:sp>
      <p:sp>
        <p:nvSpPr>
          <p:cNvPr id="18" name="角丸四角形 1"/>
          <p:cNvSpPr>
            <a:spLocks noChangeArrowheads="1"/>
          </p:cNvSpPr>
          <p:nvPr/>
        </p:nvSpPr>
        <p:spPr bwMode="auto">
          <a:xfrm>
            <a:off x="1619672" y="6306256"/>
            <a:ext cx="6552728" cy="493713"/>
          </a:xfrm>
          <a:prstGeom prst="roundRect">
            <a:avLst>
              <a:gd name="adj" fmla="val 16667"/>
            </a:avLst>
          </a:prstGeom>
          <a:solidFill>
            <a:schemeClr val="bg1">
              <a:alpha val="79000"/>
            </a:schemeClr>
          </a:solidFill>
          <a:ln w="444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サブタイトル 15"/>
          <p:cNvSpPr>
            <a:spLocks/>
          </p:cNvSpPr>
          <p:nvPr/>
        </p:nvSpPr>
        <p:spPr bwMode="auto">
          <a:xfrm>
            <a:off x="1667096" y="6280856"/>
            <a:ext cx="6649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資料掲載</a:t>
            </a:r>
            <a:r>
              <a:rPr lang="en-US" altLang="ja-JP" sz="1400" dirty="0">
                <a:solidFill>
                  <a:srgbClr val="000000"/>
                </a:solidFill>
              </a:rPr>
              <a:t>URL: </a:t>
            </a:r>
            <a:r>
              <a:rPr lang="en-US" altLang="ja-JP" sz="2300" dirty="0" smtClean="0">
                <a:solidFill>
                  <a:srgbClr val="000000"/>
                </a:solidFill>
              </a:rPr>
              <a:t>stat.web.nitech.ac.jp/</a:t>
            </a:r>
            <a:r>
              <a:rPr lang="en-US" altLang="ja-JP" sz="2300" dirty="0" err="1" smtClean="0">
                <a:solidFill>
                  <a:srgbClr val="000000"/>
                </a:solidFill>
              </a:rPr>
              <a:t>haifu</a:t>
            </a:r>
            <a:r>
              <a:rPr lang="en-US" altLang="ja-JP" sz="2300" dirty="0" smtClean="0">
                <a:solidFill>
                  <a:srgbClr val="000000"/>
                </a:solidFill>
              </a:rPr>
              <a:t>/#DNCCBT1910</a:t>
            </a:r>
            <a:endParaRPr lang="en-US" altLang="ja-JP" sz="2300" dirty="0">
              <a:solidFill>
                <a:srgbClr val="00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" y="5416333"/>
            <a:ext cx="1516427" cy="13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88913"/>
            <a:ext cx="8812213" cy="1143000"/>
          </a:xfrm>
        </p:spPr>
        <p:txBody>
          <a:bodyPr/>
          <a:lstStyle/>
          <a:p>
            <a:r>
              <a:rPr lang="en-US" altLang="ja-JP" dirty="0" smtClean="0"/>
              <a:t>4. </a:t>
            </a:r>
            <a:r>
              <a:rPr lang="en-US" altLang="ja-JP" dirty="0"/>
              <a:t>IRT</a:t>
            </a:r>
            <a:r>
              <a:rPr lang="en-US" altLang="ja-JP" sz="2800" dirty="0"/>
              <a:t>(Item Response Theory</a:t>
            </a:r>
            <a:r>
              <a:rPr lang="ja-JP" altLang="en-US" sz="2800" dirty="0" err="1"/>
              <a:t>、</a:t>
            </a:r>
            <a:r>
              <a:rPr lang="ja-JP" altLang="en-US" sz="2800" dirty="0"/>
              <a:t>項目</a:t>
            </a:r>
            <a:r>
              <a:rPr lang="ja-JP" altLang="en-US" sz="2800" dirty="0" smtClean="0"/>
              <a:t>反応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応答理論</a:t>
            </a:r>
            <a:r>
              <a:rPr lang="en-US" altLang="ja-JP" sz="2800" dirty="0" smtClean="0"/>
              <a:t>)</a:t>
            </a:r>
            <a:endParaRPr lang="ja-JP" altLang="en-US" sz="2800" dirty="0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399" y="1180060"/>
            <a:ext cx="8991601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800" dirty="0" smtClean="0"/>
              <a:t>パラメータの推定</a:t>
            </a:r>
            <a:endParaRPr lang="en-US" altLang="ja-JP" sz="2800" dirty="0" smtClean="0"/>
          </a:p>
          <a:p>
            <a:pPr marL="933450" lvl="1" indent="-395288">
              <a:buSzPct val="85000"/>
            </a:pPr>
            <a:r>
              <a:rPr lang="en-US" altLang="ja-JP" sz="2400" dirty="0" smtClean="0"/>
              <a:t>FA</a:t>
            </a:r>
            <a:endParaRPr lang="en-US" altLang="ja-JP" sz="2400" dirty="0"/>
          </a:p>
          <a:p>
            <a:pPr marL="1333500" lvl="2" indent="-395288">
              <a:buSzPct val="85000"/>
            </a:pPr>
            <a:r>
              <a:rPr lang="en-US" altLang="ja-JP" dirty="0" smtClean="0"/>
              <a:t>Z=AF + E</a:t>
            </a:r>
          </a:p>
          <a:p>
            <a:pPr marL="1333500" lvl="2" indent="-395288">
              <a:buSzPct val="85000"/>
            </a:pPr>
            <a:r>
              <a:rPr lang="en-US" altLang="ja-JP" dirty="0" smtClean="0"/>
              <a:t>Z: </a:t>
            </a:r>
            <a:r>
              <a:rPr lang="ja-JP" altLang="en-US" dirty="0" smtClean="0"/>
              <a:t>測定値。</a:t>
            </a:r>
            <a:r>
              <a:rPr lang="en-US" altLang="ja-JP" dirty="0" err="1" smtClean="0"/>
              <a:t>pxn</a:t>
            </a:r>
            <a:r>
              <a:rPr lang="ja-JP" altLang="en-US" dirty="0" smtClean="0"/>
              <a:t>行列。顕在変量。</a:t>
            </a:r>
            <a:endParaRPr lang="en-US" altLang="ja-JP" dirty="0" smtClean="0"/>
          </a:p>
          <a:p>
            <a:pPr marL="1333500" lvl="2" indent="-395288">
              <a:buSzPct val="85000"/>
            </a:pPr>
            <a:r>
              <a:rPr lang="en-US" altLang="ja-JP" dirty="0"/>
              <a:t>A</a:t>
            </a:r>
            <a:r>
              <a:rPr lang="en-US" altLang="ja-JP" dirty="0" smtClean="0"/>
              <a:t>: </a:t>
            </a:r>
            <a:r>
              <a:rPr lang="ja-JP" altLang="en-US" dirty="0"/>
              <a:t>因子負荷量。</a:t>
            </a:r>
            <a:r>
              <a:rPr lang="en-US" altLang="ja-JP" dirty="0" err="1" smtClean="0"/>
              <a:t>pxk</a:t>
            </a:r>
            <a:r>
              <a:rPr lang="ja-JP" altLang="en-US" dirty="0" smtClean="0"/>
              <a:t>行列</a:t>
            </a:r>
            <a:r>
              <a:rPr lang="ja-JP" altLang="en-US" dirty="0"/>
              <a:t>。</a:t>
            </a:r>
            <a:endParaRPr lang="en-US" altLang="ja-JP" dirty="0" smtClean="0"/>
          </a:p>
          <a:p>
            <a:pPr marL="1333500" lvl="2" indent="-395288">
              <a:buSzPct val="85000"/>
            </a:pPr>
            <a:r>
              <a:rPr lang="en-US" altLang="ja-JP" dirty="0"/>
              <a:t>F</a:t>
            </a:r>
            <a:r>
              <a:rPr lang="en-US" altLang="ja-JP" dirty="0" smtClean="0"/>
              <a:t>: </a:t>
            </a:r>
            <a:r>
              <a:rPr lang="ja-JP" altLang="en-US" dirty="0" smtClean="0"/>
              <a:t>共通因子。</a:t>
            </a:r>
            <a:r>
              <a:rPr lang="en-US" altLang="ja-JP" dirty="0" err="1" smtClean="0"/>
              <a:t>kxn</a:t>
            </a:r>
            <a:r>
              <a:rPr lang="ja-JP" altLang="en-US" dirty="0" smtClean="0"/>
              <a:t>行列。        潜在変量</a:t>
            </a:r>
            <a:endParaRPr lang="en-US" altLang="ja-JP" dirty="0" smtClean="0"/>
          </a:p>
          <a:p>
            <a:pPr marL="1333500" lvl="2" indent="-395288">
              <a:buSzPct val="85000"/>
            </a:pPr>
            <a:r>
              <a:rPr lang="en-US" altLang="ja-JP" dirty="0"/>
              <a:t>E</a:t>
            </a:r>
            <a:r>
              <a:rPr lang="en-US" altLang="ja-JP" dirty="0" smtClean="0"/>
              <a:t>: </a:t>
            </a:r>
            <a:r>
              <a:rPr lang="ja-JP" altLang="en-US" dirty="0"/>
              <a:t>独自因子</a:t>
            </a:r>
            <a:r>
              <a:rPr lang="ja-JP" altLang="en-US" dirty="0" smtClean="0"/>
              <a:t>。</a:t>
            </a:r>
            <a:r>
              <a:rPr lang="en-US" altLang="ja-JP" dirty="0" err="1" smtClean="0"/>
              <a:t>pxn</a:t>
            </a:r>
            <a:r>
              <a:rPr lang="ja-JP" altLang="en-US" dirty="0"/>
              <a:t>行列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1333500" lvl="2" indent="-395288">
              <a:buSzPct val="85000"/>
            </a:pPr>
            <a:r>
              <a:rPr lang="en-US" altLang="ja-JP" dirty="0" smtClean="0"/>
              <a:t>k: </a:t>
            </a:r>
            <a:r>
              <a:rPr lang="ja-JP" altLang="en-US" dirty="0" smtClean="0"/>
              <a:t>縮約次元数。陽に利用者が指定する。</a:t>
            </a:r>
            <a:endParaRPr lang="en-US" altLang="ja-JP" dirty="0" smtClean="0"/>
          </a:p>
          <a:p>
            <a:pPr marL="1333500" lvl="2" indent="-395288">
              <a:buSzPct val="85000"/>
            </a:pPr>
            <a:r>
              <a:rPr lang="en-US" altLang="ja-JP" dirty="0" smtClean="0"/>
              <a:t>I=TT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を用意すると、</a:t>
            </a:r>
            <a:r>
              <a:rPr lang="en-US" altLang="ja-JP" dirty="0" smtClean="0"/>
              <a:t>Z=AF+E=AIF+E=ATT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F+E=A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F</a:t>
            </a:r>
            <a:r>
              <a:rPr lang="en-US" altLang="ja-JP" baseline="30000" dirty="0" smtClean="0"/>
              <a:t>*</a:t>
            </a:r>
            <a:r>
              <a:rPr lang="en-US" altLang="ja-JP" dirty="0" smtClean="0"/>
              <a:t>+E</a:t>
            </a:r>
          </a:p>
          <a:p>
            <a:pPr marL="1333500" lvl="2" indent="-395288">
              <a:buSzPct val="85000"/>
            </a:pPr>
            <a:r>
              <a:rPr lang="ja-JP" altLang="en-US" dirty="0" smtClean="0"/>
              <a:t>回転の不定性</a:t>
            </a:r>
            <a:endParaRPr lang="en-US" altLang="ja-JP" dirty="0" smtClean="0"/>
          </a:p>
          <a:p>
            <a:pPr marL="1790700" lvl="3" indent="-395288">
              <a:buSzPct val="85000"/>
            </a:pPr>
            <a:r>
              <a:rPr lang="en-US" altLang="ja-JP" dirty="0" smtClean="0"/>
              <a:t>A</a:t>
            </a:r>
            <a:r>
              <a:rPr lang="ja-JP" altLang="en-US" dirty="0" smtClean="0"/>
              <a:t>と</a:t>
            </a:r>
            <a:r>
              <a:rPr lang="en-US" altLang="ja-JP" dirty="0" smtClean="0"/>
              <a:t>F</a:t>
            </a:r>
            <a:r>
              <a:rPr lang="ja-JP" altLang="en-US" dirty="0" smtClean="0"/>
              <a:t>の組み合わせが無限個数存在する  </a:t>
            </a:r>
            <a:r>
              <a:rPr lang="en-US" altLang="ja-JP" dirty="0"/>
              <a:t>===&gt;</a:t>
            </a:r>
            <a:r>
              <a:rPr lang="ja-JP" altLang="en-US" dirty="0"/>
              <a:t> 一種の違和感</a:t>
            </a:r>
            <a:endParaRPr lang="en-US" altLang="ja-JP" dirty="0" smtClean="0"/>
          </a:p>
          <a:p>
            <a:pPr marL="1333500" lvl="2" indent="-395288">
              <a:buSzPct val="85000"/>
            </a:pPr>
            <a:endParaRPr lang="en-US" altLang="ja-JP" baseline="30000" dirty="0" smtClean="0"/>
          </a:p>
          <a:p>
            <a:pPr marL="938212" lvl="2" indent="0">
              <a:buSzPct val="85000"/>
              <a:buNone/>
            </a:pPr>
            <a:endParaRPr lang="en-US" altLang="ja-JP" baseline="300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6472" y="2406080"/>
            <a:ext cx="288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(</a:t>
            </a:r>
            <a:r>
              <a:rPr kumimoji="1" lang="en-US" altLang="ja-JP" sz="900" dirty="0" err="1" smtClean="0"/>
              <a:t>pxn</a:t>
            </a:r>
            <a:r>
              <a:rPr kumimoji="1" lang="en-US" altLang="ja-JP" sz="900" dirty="0" smtClean="0"/>
              <a:t>)  (</a:t>
            </a:r>
            <a:r>
              <a:rPr kumimoji="1" lang="en-US" altLang="ja-JP" sz="900" dirty="0" err="1" smtClean="0"/>
              <a:t>pxk</a:t>
            </a:r>
            <a:r>
              <a:rPr kumimoji="1" lang="en-US" altLang="ja-JP" sz="900" dirty="0" smtClean="0"/>
              <a:t>)(</a:t>
            </a:r>
            <a:r>
              <a:rPr kumimoji="1" lang="en-US" altLang="ja-JP" sz="900" dirty="0" err="1" smtClean="0"/>
              <a:t>kxn</a:t>
            </a:r>
            <a:r>
              <a:rPr kumimoji="1" lang="en-US" altLang="ja-JP" sz="900" dirty="0" smtClean="0"/>
              <a:t>)      (</a:t>
            </a:r>
            <a:r>
              <a:rPr kumimoji="1" lang="en-US" altLang="ja-JP" sz="900" dirty="0" err="1" smtClean="0"/>
              <a:t>pxn</a:t>
            </a:r>
            <a:r>
              <a:rPr kumimoji="1" lang="en-US" altLang="ja-JP" sz="900" dirty="0" smtClean="0"/>
              <a:t>)</a:t>
            </a:r>
            <a:endParaRPr kumimoji="1" lang="ja-JP" altLang="en-US" sz="900" dirty="0"/>
          </a:p>
        </p:txBody>
      </p:sp>
      <p:sp>
        <p:nvSpPr>
          <p:cNvPr id="9" name="右中かっこ 8"/>
          <p:cNvSpPr/>
          <p:nvPr/>
        </p:nvSpPr>
        <p:spPr bwMode="auto">
          <a:xfrm>
            <a:off x="4932040" y="3068960"/>
            <a:ext cx="288032" cy="1247799"/>
          </a:xfrm>
          <a:prstGeom prst="rightBrace">
            <a:avLst>
              <a:gd name="adj1" fmla="val 29585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3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CABBF-2B35-454B-954B-52EA50314414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44624"/>
            <a:ext cx="8812213" cy="1143000"/>
          </a:xfrm>
        </p:spPr>
        <p:txBody>
          <a:bodyPr/>
          <a:lstStyle/>
          <a:p>
            <a:r>
              <a:rPr lang="en-US" altLang="ja-JP" dirty="0" smtClean="0"/>
              <a:t>5. </a:t>
            </a:r>
            <a:r>
              <a:rPr lang="ja-JP" altLang="en-US" dirty="0" smtClean="0"/>
              <a:t>顕在変量を扱う手法の背景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4" y="909910"/>
            <a:ext cx="8928992" cy="6047482"/>
          </a:xfrm>
        </p:spPr>
        <p:txBody>
          <a:bodyPr/>
          <a:lstStyle/>
          <a:p>
            <a:pPr marL="533400" indent="-360000">
              <a:buSzPct val="85000"/>
              <a:defRPr/>
            </a:pPr>
            <a:r>
              <a:rPr lang="en-US" altLang="ja-JP" dirty="0" smtClean="0"/>
              <a:t>IRT</a:t>
            </a:r>
            <a:r>
              <a:rPr lang="en-US" altLang="ja-JP" dirty="0"/>
              <a:t>: Lord(1952), Lord &amp; </a:t>
            </a:r>
            <a:r>
              <a:rPr lang="en-US" altLang="ja-JP" dirty="0" err="1"/>
              <a:t>Novick</a:t>
            </a:r>
            <a:r>
              <a:rPr lang="en-US" altLang="ja-JP" dirty="0"/>
              <a:t>(1968)</a:t>
            </a:r>
          </a:p>
          <a:p>
            <a:pPr marL="933450" lvl="1" indent="-360000">
              <a:buSzPct val="85000"/>
              <a:defRPr/>
            </a:pPr>
            <a:r>
              <a:rPr lang="en-US" altLang="ja-JP" sz="2400" dirty="0" smtClean="0"/>
              <a:t>Lord</a:t>
            </a:r>
            <a:r>
              <a:rPr lang="en-US" altLang="ja-JP" sz="2400" dirty="0"/>
              <a:t>, Frederic M. (1912-2000)</a:t>
            </a:r>
          </a:p>
          <a:p>
            <a:pPr marL="933450" lvl="1" indent="-360000">
              <a:buSzPct val="85000"/>
              <a:defRPr/>
            </a:pPr>
            <a:r>
              <a:rPr lang="en-US" altLang="ja-JP" sz="2400" dirty="0" err="1" smtClean="0"/>
              <a:t>Novick</a:t>
            </a:r>
            <a:r>
              <a:rPr lang="en-US" altLang="ja-JP" sz="2400" dirty="0"/>
              <a:t>, Melvin R. (1932-1986)</a:t>
            </a:r>
          </a:p>
          <a:p>
            <a:pPr marL="533400" indent="-360000">
              <a:buSzPct val="85000"/>
              <a:defRPr/>
            </a:pPr>
            <a:r>
              <a:rPr lang="en-US" altLang="ja-JP" dirty="0" smtClean="0"/>
              <a:t>LCA</a:t>
            </a:r>
            <a:r>
              <a:rPr lang="en-US" altLang="ja-JP" dirty="0"/>
              <a:t>: </a:t>
            </a:r>
            <a:r>
              <a:rPr lang="en-US" altLang="ja-JP" dirty="0" err="1"/>
              <a:t>Lazarsfeld</a:t>
            </a:r>
            <a:r>
              <a:rPr lang="en-US" altLang="ja-JP" dirty="0"/>
              <a:t>(1968)</a:t>
            </a:r>
          </a:p>
          <a:p>
            <a:pPr marL="933450" lvl="1" indent="-360000">
              <a:buSzPct val="85000"/>
              <a:defRPr/>
            </a:pPr>
            <a:r>
              <a:rPr lang="en-US" altLang="ja-JP" sz="2400" dirty="0" err="1" smtClean="0"/>
              <a:t>Lazarsfeld</a:t>
            </a:r>
            <a:r>
              <a:rPr lang="en-US" altLang="ja-JP" sz="2400" dirty="0"/>
              <a:t>, Paul Felix (1901-1976)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シンプル</a:t>
            </a:r>
            <a:r>
              <a:rPr lang="ja-JP" altLang="en-US" dirty="0"/>
              <a:t>なモデル</a:t>
            </a:r>
            <a:r>
              <a:rPr lang="en-US" altLang="ja-JP" dirty="0"/>
              <a:t>(</a:t>
            </a:r>
            <a:r>
              <a:rPr lang="ja-JP" altLang="en-US" dirty="0"/>
              <a:t>素朴</a:t>
            </a:r>
            <a:r>
              <a:rPr lang="en-US" altLang="ja-JP" dirty="0"/>
              <a:t>?)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計算</a:t>
            </a:r>
            <a:r>
              <a:rPr lang="ja-JP" altLang="en-US" dirty="0"/>
              <a:t>パワー</a:t>
            </a:r>
            <a:r>
              <a:rPr lang="ja-JP" altLang="en-US" dirty="0" smtClean="0"/>
              <a:t>の不十分な時代。モデルの提案として。</a:t>
            </a:r>
            <a:endParaRPr lang="ja-JP" altLang="en-US" dirty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今日の学力</a:t>
            </a:r>
            <a:r>
              <a:rPr lang="ja-JP" altLang="en-US" dirty="0"/>
              <a:t>を表現するにはシンプル過ぎる</a:t>
            </a:r>
            <a:r>
              <a:rPr lang="ja-JP" altLang="en-US" dirty="0" smtClean="0"/>
              <a:t>モデル</a:t>
            </a:r>
            <a:endParaRPr lang="ja-JP" altLang="en-US" dirty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実験室に</a:t>
            </a:r>
            <a:r>
              <a:rPr lang="ja-JP" altLang="en-US" dirty="0"/>
              <a:t>留めておく</a:t>
            </a:r>
            <a:r>
              <a:rPr lang="ja-JP" altLang="en-US" dirty="0" smtClean="0"/>
              <a:t>べきでは</a:t>
            </a:r>
            <a:r>
              <a:rPr lang="en-US" altLang="ja-JP" dirty="0" smtClean="0"/>
              <a:t>?</a:t>
            </a:r>
            <a:r>
              <a:rPr lang="ja-JP" altLang="en-US" dirty="0" smtClean="0"/>
              <a:t> </a:t>
            </a:r>
            <a:r>
              <a:rPr lang="en-US" altLang="ja-JP" dirty="0" smtClean="0"/>
              <a:t>&lt;=== </a:t>
            </a:r>
            <a:r>
              <a:rPr lang="ja-JP" altLang="en-US" dirty="0" smtClean="0"/>
              <a:t>実用前段階</a:t>
            </a:r>
            <a:endParaRPr lang="ja-JP" altLang="en-US" dirty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計算</a:t>
            </a:r>
            <a:r>
              <a:rPr lang="ja-JP" altLang="en-US" dirty="0"/>
              <a:t>パワーが上がり無理やり計算できる時代だが、真値が</a:t>
            </a:r>
            <a:r>
              <a:rPr lang="ja-JP" altLang="en-US" dirty="0" smtClean="0"/>
              <a:t>求まる保証</a:t>
            </a:r>
            <a:r>
              <a:rPr lang="ja-JP" altLang="en-US" dirty="0"/>
              <a:t>がなく、また、モデル自身が改善されたわけでもない</a:t>
            </a:r>
          </a:p>
          <a:p>
            <a:pPr marL="533400" indent="-360000">
              <a:buSzPct val="85000"/>
              <a:defRPr/>
            </a:pPr>
            <a:endParaRPr lang="en-US" altLang="ja-JP" dirty="0" smtClean="0"/>
          </a:p>
        </p:txBody>
      </p:sp>
      <p:sp>
        <p:nvSpPr>
          <p:cNvPr id="71685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EA19A5-650C-4654-AFC8-89FEA462F3CE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7173416"/>
            <a:ext cx="12961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693984" y="1710856"/>
            <a:ext cx="3888432" cy="117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360000">
              <a:buSzPct val="85000"/>
              <a:defRPr/>
            </a:pPr>
            <a:r>
              <a:rPr lang="en-US" altLang="ja-JP" sz="2400" kern="0" dirty="0"/>
              <a:t>FA: Spearman(1904)</a:t>
            </a:r>
          </a:p>
          <a:p>
            <a:pPr marL="933450" lvl="1" indent="-360000">
              <a:buSzPct val="85000"/>
              <a:defRPr/>
            </a:pPr>
            <a:r>
              <a:rPr lang="en-US" altLang="ja-JP" sz="2000" kern="0" dirty="0"/>
              <a:t>Spearman Charles </a:t>
            </a:r>
            <a:r>
              <a:rPr lang="en-US" altLang="ja-JP" sz="2000" kern="0" dirty="0" smtClean="0"/>
              <a:t>E.		(1863-1945)</a:t>
            </a:r>
          </a:p>
        </p:txBody>
      </p:sp>
      <p:sp>
        <p:nvSpPr>
          <p:cNvPr id="2" name="角丸四角形 1"/>
          <p:cNvSpPr/>
          <p:nvPr/>
        </p:nvSpPr>
        <p:spPr bwMode="auto">
          <a:xfrm>
            <a:off x="5910008" y="1710856"/>
            <a:ext cx="3168352" cy="1152128"/>
          </a:xfrm>
          <a:prstGeom prst="roundRect">
            <a:avLst>
              <a:gd name="adj" fmla="val 969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3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CABBF-2B35-454B-954B-52EA50314414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667750" cy="1143000"/>
          </a:xfrm>
        </p:spPr>
        <p:txBody>
          <a:bodyPr/>
          <a:lstStyle/>
          <a:p>
            <a:r>
              <a:rPr lang="en-US" altLang="ja-JP" dirty="0" smtClean="0"/>
              <a:t>6. IRT</a:t>
            </a:r>
            <a:r>
              <a:rPr lang="ja-JP" altLang="en-US" dirty="0" smtClean="0"/>
              <a:t>再考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4" y="909910"/>
            <a:ext cx="8928992" cy="5687442"/>
          </a:xfrm>
        </p:spPr>
        <p:txBody>
          <a:bodyPr/>
          <a:lstStyle/>
          <a:p>
            <a:pPr marL="533400" indent="-360000">
              <a:buSzPct val="85000"/>
              <a:defRPr/>
            </a:pPr>
            <a:r>
              <a:rPr lang="en-US" altLang="ja-JP" dirty="0" smtClean="0"/>
              <a:t> BILOG-MG</a:t>
            </a:r>
            <a:r>
              <a:rPr lang="ja-JP" altLang="en-US" dirty="0" smtClean="0"/>
              <a:t>や</a:t>
            </a:r>
            <a:r>
              <a:rPr lang="en-US" altLang="ja-JP" dirty="0" smtClean="0"/>
              <a:t>R</a:t>
            </a:r>
            <a:r>
              <a:rPr lang="ja-JP" altLang="en-US" dirty="0" smtClean="0"/>
              <a:t>のパッケージ</a:t>
            </a:r>
            <a:endParaRPr lang="en-US" altLang="ja-JP" dirty="0" smtClean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真値</a:t>
            </a:r>
            <a:r>
              <a:rPr lang="ja-JP" altLang="en-US" dirty="0"/>
              <a:t>を提示できているのか</a:t>
            </a:r>
            <a:r>
              <a:rPr lang="en-US" altLang="ja-JP" dirty="0"/>
              <a:t>? </a:t>
            </a:r>
            <a:r>
              <a:rPr lang="ja-JP" altLang="en-US" dirty="0" smtClean="0"/>
              <a:t>できるのか</a:t>
            </a:r>
            <a:r>
              <a:rPr lang="en-US" altLang="ja-JP" dirty="0" smtClean="0"/>
              <a:t>? 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ブラックボックス化</a:t>
            </a:r>
            <a:r>
              <a:rPr lang="ja-JP" altLang="en-US" dirty="0"/>
              <a:t>の怖さ</a:t>
            </a:r>
            <a:r>
              <a:rPr lang="ja-JP" altLang="en-US" dirty="0" smtClean="0"/>
              <a:t>、</a:t>
            </a:r>
            <a:r>
              <a:rPr lang="en-US" altLang="ja-JP" dirty="0" smtClean="0"/>
              <a:t>				  </a:t>
            </a:r>
            <a:r>
              <a:rPr lang="ja-JP" altLang="en-US" dirty="0" smtClean="0"/>
              <a:t>統計ソフト黎明期</a:t>
            </a:r>
            <a:r>
              <a:rPr lang="en-US" altLang="ja-JP" dirty="0" smtClean="0"/>
              <a:t>(1980</a:t>
            </a:r>
            <a:r>
              <a:rPr lang="ja-JP" altLang="en-US" dirty="0"/>
              <a:t>年代</a:t>
            </a:r>
            <a:r>
              <a:rPr lang="en-US" altLang="ja-JP" dirty="0" smtClean="0"/>
              <a:t>)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確認</a:t>
            </a:r>
            <a:r>
              <a:rPr lang="ja-JP" altLang="en-US" dirty="0"/>
              <a:t>の手段</a:t>
            </a:r>
            <a:r>
              <a:rPr lang="ja-JP" altLang="en-US" dirty="0" smtClean="0"/>
              <a:t>があるのか</a:t>
            </a:r>
            <a:r>
              <a:rPr lang="en-US" altLang="ja-JP" dirty="0" smtClean="0"/>
              <a:t>? </a:t>
            </a:r>
          </a:p>
          <a:p>
            <a:pPr marL="533400" indent="-360000">
              <a:buSzPct val="85000"/>
              <a:defRPr/>
            </a:pPr>
            <a:r>
              <a:rPr lang="ja-JP" altLang="en-US" dirty="0"/>
              <a:t>十分</a:t>
            </a:r>
            <a:r>
              <a:rPr lang="ja-JP" altLang="en-US" dirty="0" smtClean="0"/>
              <a:t>な</a:t>
            </a:r>
            <a:r>
              <a:rPr lang="ja-JP" altLang="en-US" dirty="0"/>
              <a:t>サンプルサイズ</a:t>
            </a:r>
            <a:r>
              <a:rPr lang="ja-JP" altLang="en-US" dirty="0" smtClean="0"/>
              <a:t>があれば良いという</a:t>
            </a:r>
            <a:r>
              <a:rPr lang="en-US" altLang="ja-JP" dirty="0" smtClean="0"/>
              <a:t>	 </a:t>
            </a:r>
            <a:r>
              <a:rPr lang="ja-JP" altLang="en-US" dirty="0" smtClean="0"/>
              <a:t>問題ではない： 無いのはそれ以前だが</a:t>
            </a:r>
            <a:endParaRPr lang="en-US" altLang="ja-JP" dirty="0" smtClean="0"/>
          </a:p>
          <a:p>
            <a:pPr marL="933450" lvl="1" indent="-360000">
              <a:buSzPct val="85000"/>
              <a:defRPr/>
            </a:pPr>
            <a:r>
              <a:rPr lang="ja-JP" altLang="en-US" dirty="0"/>
              <a:t>膨大</a:t>
            </a:r>
            <a:r>
              <a:rPr lang="ja-JP" altLang="en-US" dirty="0" smtClean="0"/>
              <a:t>なパラメータ数があることに加えて</a:t>
            </a:r>
            <a:endParaRPr lang="en-US" altLang="ja-JP" dirty="0" smtClean="0"/>
          </a:p>
          <a:p>
            <a:pPr marL="533400" indent="-360000">
              <a:buSzPct val="85000"/>
              <a:defRPr/>
            </a:pPr>
            <a:r>
              <a:rPr lang="ja-JP" altLang="en-US" dirty="0"/>
              <a:t>一種</a:t>
            </a:r>
            <a:r>
              <a:rPr lang="ja-JP" altLang="en-US" dirty="0" smtClean="0"/>
              <a:t>の</a:t>
            </a:r>
            <a:r>
              <a:rPr lang="ja-JP" altLang="en-US" dirty="0"/>
              <a:t>鞍点</a:t>
            </a:r>
            <a:r>
              <a:rPr lang="ja-JP" altLang="en-US" dirty="0" smtClean="0"/>
              <a:t>を</a:t>
            </a:r>
            <a:r>
              <a:rPr lang="ja-JP" altLang="en-US" dirty="0"/>
              <a:t>求めている</a:t>
            </a:r>
            <a:r>
              <a:rPr lang="ja-JP" altLang="en-US" dirty="0" smtClean="0"/>
              <a:t>に過ぎない</a:t>
            </a:r>
            <a:r>
              <a:rPr lang="ja-JP" altLang="en-US" dirty="0"/>
              <a:t>ので</a:t>
            </a:r>
            <a:r>
              <a:rPr lang="ja-JP" altLang="en-US" dirty="0" smtClean="0"/>
              <a:t>は</a:t>
            </a:r>
            <a:r>
              <a:rPr lang="en-US" altLang="ja-JP" dirty="0" smtClean="0"/>
              <a:t>?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繰り返し</a:t>
            </a:r>
            <a:r>
              <a:rPr lang="ja-JP" altLang="en-US" dirty="0"/>
              <a:t>計算</a:t>
            </a:r>
            <a:r>
              <a:rPr lang="ja-JP" altLang="en-US" dirty="0" smtClean="0"/>
              <a:t>の宿命</a:t>
            </a:r>
            <a:endParaRPr lang="ja-JP" altLang="en-US" dirty="0"/>
          </a:p>
          <a:p>
            <a:pPr marL="533400" indent="-360000">
              <a:buSzPct val="85000"/>
              <a:defRPr/>
            </a:pPr>
            <a:endParaRPr lang="en-US" altLang="ja-JP" dirty="0" smtClean="0"/>
          </a:p>
          <a:p>
            <a:pPr marL="533400" indent="-360000">
              <a:buSzPct val="85000"/>
              <a:defRPr/>
            </a:pPr>
            <a:endParaRPr lang="en-US" altLang="ja-JP" dirty="0"/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 </a:t>
            </a:r>
            <a:r>
              <a:rPr lang="ja-JP" altLang="en-US" dirty="0">
                <a:solidFill>
                  <a:srgbClr val="FF0000"/>
                </a:solidFill>
              </a:rPr>
              <a:t>龍岡 菊美</a:t>
            </a:r>
            <a:r>
              <a:rPr lang="en-US" altLang="ja-JP" dirty="0">
                <a:solidFill>
                  <a:srgbClr val="FF0000"/>
                </a:solidFill>
              </a:rPr>
              <a:t>(1931-2016): </a:t>
            </a:r>
            <a:r>
              <a:rPr lang="en-US" altLang="ja-JP" sz="2000" dirty="0">
                <a:solidFill>
                  <a:srgbClr val="FF0000"/>
                </a:solidFill>
              </a:rPr>
              <a:t>Rule Space Method(RSM)</a:t>
            </a:r>
            <a:r>
              <a:rPr lang="ja-JP" altLang="en-US" sz="2000" dirty="0">
                <a:solidFill>
                  <a:srgbClr val="FF0000"/>
                </a:solidFill>
              </a:rPr>
              <a:t>提案者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「</a:t>
            </a:r>
            <a:r>
              <a:rPr lang="en-US" altLang="ja-JP" dirty="0">
                <a:solidFill>
                  <a:srgbClr val="FF0000"/>
                </a:solidFill>
              </a:rPr>
              <a:t>(IRT</a:t>
            </a:r>
            <a:r>
              <a:rPr lang="ja-JP" altLang="en-US" dirty="0">
                <a:solidFill>
                  <a:srgbClr val="FF0000"/>
                </a:solidFill>
              </a:rPr>
              <a:t>の利用に関して</a:t>
            </a:r>
            <a:r>
              <a:rPr lang="en-US" altLang="ja-JP" dirty="0">
                <a:solidFill>
                  <a:srgbClr val="FF0000"/>
                </a:solidFill>
              </a:rPr>
              <a:t>)ETS</a:t>
            </a:r>
            <a:r>
              <a:rPr lang="ja-JP" altLang="en-US" dirty="0">
                <a:solidFill>
                  <a:srgbClr val="FF0000"/>
                </a:solidFill>
              </a:rPr>
              <a:t>内でおかしなことが一杯起こってるのよ。</a:t>
            </a:r>
            <a:r>
              <a:rPr lang="ja-JP" altLang="en-US" dirty="0" smtClean="0">
                <a:solidFill>
                  <a:srgbClr val="FF0000"/>
                </a:solidFill>
              </a:rPr>
              <a:t>」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933450" lvl="1" indent="-360000">
              <a:buSzPct val="85000"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「能力が測れるなんて考えることは</a:t>
            </a:r>
            <a:r>
              <a:rPr lang="en-US" altLang="ja-JP" dirty="0" smtClean="0">
                <a:solidFill>
                  <a:srgbClr val="FF0000"/>
                </a:solidFill>
              </a:rPr>
              <a:t>.....</a:t>
            </a:r>
            <a:r>
              <a:rPr lang="ja-JP" altLang="en-US" dirty="0" err="1" smtClean="0">
                <a:solidFill>
                  <a:srgbClr val="FF0000"/>
                </a:solidFill>
              </a:rPr>
              <a:t>。</a:t>
            </a:r>
            <a:r>
              <a:rPr lang="ja-JP" altLang="en-US" dirty="0" smtClean="0">
                <a:solidFill>
                  <a:srgbClr val="FF0000"/>
                </a:solidFill>
              </a:rPr>
              <a:t>」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誤差を考慮していないモデルになっているように思える</a:t>
            </a:r>
            <a:r>
              <a:rPr lang="en-US" altLang="ja-JP" dirty="0" smtClean="0">
                <a:solidFill>
                  <a:srgbClr val="FF0000"/>
                </a:solidFill>
              </a:rPr>
              <a:t>(c</a:t>
            </a:r>
            <a:r>
              <a:rPr lang="ja-JP" altLang="en-US" dirty="0" smtClean="0">
                <a:solidFill>
                  <a:srgbClr val="FF0000"/>
                </a:solidFill>
              </a:rPr>
              <a:t>パラメータの意味ではなく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1685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EA19A5-650C-4654-AFC8-89FEA462F3CE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7173416"/>
            <a:ext cx="12961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9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CABBF-2B35-454B-954B-52EA50314414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667750" cy="1143000"/>
          </a:xfrm>
        </p:spPr>
        <p:txBody>
          <a:bodyPr/>
          <a:lstStyle/>
          <a:p>
            <a:r>
              <a:rPr lang="en-US" altLang="ja-JP" dirty="0" smtClean="0"/>
              <a:t>7. </a:t>
            </a:r>
            <a:r>
              <a:rPr lang="en-US" altLang="ja-JP" dirty="0"/>
              <a:t>IRT</a:t>
            </a:r>
            <a:r>
              <a:rPr lang="ja-JP" altLang="en-US" dirty="0" smtClean="0"/>
              <a:t>の活きる道</a:t>
            </a:r>
            <a:endParaRPr lang="ja-JP" altLang="en-US" dirty="0" smtClean="0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4" y="909910"/>
            <a:ext cx="8928992" cy="5687442"/>
          </a:xfrm>
        </p:spPr>
        <p:txBody>
          <a:bodyPr/>
          <a:lstStyle/>
          <a:p>
            <a:pPr marL="533400" indent="-360000">
              <a:buSzPct val="85000"/>
              <a:defRPr/>
            </a:pPr>
            <a:r>
              <a:rPr lang="ja-JP" altLang="en-US" dirty="0"/>
              <a:t>測定・</a:t>
            </a:r>
            <a:r>
              <a:rPr lang="ja-JP" altLang="en-US" dirty="0" smtClean="0"/>
              <a:t>評価用ツール</a:t>
            </a:r>
            <a:r>
              <a:rPr lang="en-US" altLang="ja-JP" dirty="0" smtClean="0"/>
              <a:t>(</a:t>
            </a:r>
            <a:r>
              <a:rPr lang="ja-JP" altLang="en-US" dirty="0"/>
              <a:t>教育、学校現場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として</a:t>
            </a:r>
            <a:endParaRPr lang="en-US" altLang="ja-JP" dirty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修正</a:t>
            </a:r>
            <a:r>
              <a:rPr lang="ja-JP" altLang="en-US" dirty="0"/>
              <a:t>が効く。教員が</a:t>
            </a:r>
            <a:r>
              <a:rPr lang="ja-JP" altLang="en-US" dirty="0" smtClean="0"/>
              <a:t>そばで指導できるから。</a:t>
            </a:r>
            <a:r>
              <a:rPr lang="en-US" altLang="ja-JP" dirty="0" smtClean="0"/>
              <a:t>	  </a:t>
            </a:r>
            <a:r>
              <a:rPr lang="ja-JP" altLang="en-US" dirty="0" smtClean="0"/>
              <a:t>多人数</a:t>
            </a:r>
            <a:r>
              <a:rPr lang="ja-JP" altLang="en-US" dirty="0"/>
              <a:t>にも対応化。教員の支援にも使える。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達成度</a:t>
            </a:r>
            <a:r>
              <a:rPr lang="ja-JP" altLang="en-US" dirty="0"/>
              <a:t>試験、資格試験</a:t>
            </a:r>
            <a:r>
              <a:rPr lang="en-US" altLang="ja-JP" dirty="0"/>
              <a:t>: Item Bank</a:t>
            </a:r>
            <a:r>
              <a:rPr lang="ja-JP" altLang="en-US" dirty="0"/>
              <a:t>も有用</a:t>
            </a:r>
            <a:r>
              <a:rPr lang="ja-JP" altLang="en-US" dirty="0" smtClean="0"/>
              <a:t>だろう</a:t>
            </a:r>
            <a:endParaRPr lang="en-US" altLang="ja-JP" dirty="0" smtClean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初等中等教育の現場での利活用はすぐにでも</a:t>
            </a:r>
            <a:endParaRPr lang="en-US" altLang="ja-JP" dirty="0" smtClean="0"/>
          </a:p>
          <a:p>
            <a:pPr marL="1333500" lvl="2" indent="-360000">
              <a:buSzPct val="85000"/>
              <a:defRPr/>
            </a:pPr>
            <a:r>
              <a:rPr lang="ja-JP" altLang="en-US" dirty="0"/>
              <a:t>学習指導要領が完備された</a:t>
            </a:r>
            <a:r>
              <a:rPr lang="ja-JP" altLang="en-US" dirty="0" smtClean="0"/>
              <a:t>国＝日本</a:t>
            </a:r>
            <a:endParaRPr lang="ja-JP" altLang="en-US" dirty="0"/>
          </a:p>
          <a:p>
            <a:pPr marL="533400" indent="-360000">
              <a:buSzPct val="85000"/>
              <a:defRPr/>
            </a:pPr>
            <a:r>
              <a:rPr lang="ja-JP" altLang="en-US" dirty="0"/>
              <a:t>選抜用</a:t>
            </a:r>
            <a:r>
              <a:rPr lang="ja-JP" altLang="en-US" dirty="0" smtClean="0"/>
              <a:t>ツール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入試、合否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としては不完全</a:t>
            </a:r>
            <a:endParaRPr lang="en-US" altLang="ja-JP" dirty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パラメータの確度が保証できない以上、</a:t>
            </a:r>
            <a:r>
              <a:rPr lang="en-US" altLang="ja-JP" dirty="0" smtClean="0"/>
              <a:t>		  </a:t>
            </a:r>
            <a:r>
              <a:rPr lang="ja-JP" altLang="en-US" dirty="0" smtClean="0"/>
              <a:t>受験生の</a:t>
            </a:r>
            <a:r>
              <a:rPr lang="ja-JP" altLang="en-US" dirty="0"/>
              <a:t>進路選択を誤る可能性をはらんでいる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誰</a:t>
            </a:r>
            <a:r>
              <a:rPr lang="ja-JP" altLang="en-US" dirty="0"/>
              <a:t>が責任を取れるのか</a:t>
            </a:r>
            <a:r>
              <a:rPr lang="en-US" altLang="ja-JP" dirty="0"/>
              <a:t>? </a:t>
            </a:r>
          </a:p>
          <a:p>
            <a:pPr marL="933450" lvl="1" indent="-360000">
              <a:buSzPct val="85000"/>
              <a:defRPr/>
            </a:pPr>
            <a:r>
              <a:rPr lang="en-US" altLang="ja-JP" dirty="0" smtClean="0"/>
              <a:t>IRT(</a:t>
            </a:r>
            <a:r>
              <a:rPr lang="ja-JP" altLang="en-US" dirty="0" smtClean="0"/>
              <a:t>や</a:t>
            </a:r>
            <a:r>
              <a:rPr lang="en-US" altLang="ja-JP" dirty="0" smtClean="0"/>
              <a:t>CBT)</a:t>
            </a:r>
            <a:r>
              <a:rPr lang="ja-JP" altLang="en-US" dirty="0" smtClean="0"/>
              <a:t>は</a:t>
            </a:r>
            <a:r>
              <a:rPr lang="ja-JP" altLang="en-US" dirty="0"/>
              <a:t>向かない領域</a:t>
            </a:r>
            <a:r>
              <a:rPr lang="ja-JP" altLang="en-US" dirty="0" smtClean="0"/>
              <a:t>と、私は考える</a:t>
            </a:r>
            <a:endParaRPr lang="ja-JP" altLang="en-US" dirty="0"/>
          </a:p>
          <a:p>
            <a:pPr marL="533400" indent="-360000">
              <a:buSzPct val="85000"/>
              <a:defRPr/>
            </a:pPr>
            <a:endParaRPr lang="en-US" altLang="ja-JP" dirty="0" smtClean="0"/>
          </a:p>
          <a:p>
            <a:pPr marL="533400" indent="-360000">
              <a:buSzPct val="85000"/>
              <a:defRPr/>
            </a:pPr>
            <a:endParaRPr lang="en-US" altLang="ja-JP" dirty="0"/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ローステークステスト </a:t>
            </a:r>
            <a:r>
              <a:rPr lang="en-US" altLang="ja-JP" dirty="0"/>
              <a:t>&lt;===&gt; </a:t>
            </a:r>
            <a:r>
              <a:rPr lang="ja-JP" altLang="en-US" dirty="0"/>
              <a:t>ハイステークステスト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適材</a:t>
            </a:r>
            <a:r>
              <a:rPr lang="ja-JP" altLang="en-US" dirty="0"/>
              <a:t>適所で利用できる領域はあるはず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「</a:t>
            </a:r>
            <a:r>
              <a:rPr lang="ja-JP" altLang="en-US" dirty="0"/>
              <a:t>定期試験、評価」と「入試、選抜」は明確に分離して考えるべき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実</a:t>
            </a:r>
            <a:r>
              <a:rPr lang="ja-JP" altLang="en-US" dirty="0"/>
              <a:t>社会への送り出し方：誤解のない利用方法を確立した上で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ローステークステスト</a:t>
            </a:r>
            <a:r>
              <a:rPr lang="ja-JP" altLang="en-US" dirty="0"/>
              <a:t>で実現できていることと、ハイステークステストでの実現可能性は全く</a:t>
            </a:r>
            <a:r>
              <a:rPr lang="ja-JP" altLang="en-US" dirty="0" smtClean="0"/>
              <a:t>別物</a:t>
            </a:r>
            <a:endParaRPr lang="en-US" altLang="ja-JP" dirty="0" smtClean="0"/>
          </a:p>
        </p:txBody>
      </p:sp>
      <p:sp>
        <p:nvSpPr>
          <p:cNvPr id="71685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EA19A5-650C-4654-AFC8-89FEA462F3CE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7173416"/>
            <a:ext cx="12961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CABBF-2B35-454B-954B-52EA50314414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667750" cy="1143000"/>
          </a:xfrm>
        </p:spPr>
        <p:txBody>
          <a:bodyPr/>
          <a:lstStyle/>
          <a:p>
            <a:r>
              <a:rPr lang="en-US" altLang="ja-JP" dirty="0" smtClean="0"/>
              <a:t>7. </a:t>
            </a:r>
            <a:r>
              <a:rPr lang="en-US" altLang="ja-JP" dirty="0"/>
              <a:t>IRT</a:t>
            </a:r>
            <a:r>
              <a:rPr lang="ja-JP" altLang="en-US" dirty="0" smtClean="0"/>
              <a:t>の活きる道</a:t>
            </a:r>
            <a:endParaRPr lang="ja-JP" altLang="en-US" dirty="0" smtClean="0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4" y="909910"/>
            <a:ext cx="8928992" cy="5687442"/>
          </a:xfrm>
        </p:spPr>
        <p:txBody>
          <a:bodyPr/>
          <a:lstStyle/>
          <a:p>
            <a:pPr marL="533400" indent="-360000">
              <a:buSzPct val="85000"/>
              <a:defRPr/>
            </a:pPr>
            <a:r>
              <a:rPr lang="ja-JP" altLang="en-US" dirty="0" smtClean="0"/>
              <a:t>全くの別物：同一視されがち</a:t>
            </a:r>
            <a:endParaRPr lang="en-US" altLang="ja-JP" dirty="0" smtClean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ローステークステストで実現できていること</a:t>
            </a:r>
            <a:endParaRPr lang="en-US" altLang="ja-JP" dirty="0" smtClean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ハイステークステストでの実現可能性</a:t>
            </a:r>
            <a:endParaRPr lang="en-US" altLang="ja-JP" dirty="0" smtClean="0"/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適材適所で</a:t>
            </a:r>
            <a:r>
              <a:rPr lang="ja-JP" altLang="en-US" dirty="0"/>
              <a:t>利用できる領域はあるはず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「</a:t>
            </a:r>
            <a:r>
              <a:rPr lang="ja-JP" altLang="en-US" dirty="0"/>
              <a:t>定期試験</a:t>
            </a:r>
            <a:r>
              <a:rPr lang="ja-JP" altLang="en-US" dirty="0" smtClean="0"/>
              <a:t>、教育評価</a:t>
            </a:r>
            <a:r>
              <a:rPr lang="ja-JP" altLang="en-US" dirty="0"/>
              <a:t>」と「入試、選抜」</a:t>
            </a:r>
            <a:r>
              <a:rPr lang="ja-JP" altLang="en-US" dirty="0" smtClean="0"/>
              <a:t>は</a:t>
            </a:r>
            <a:r>
              <a:rPr lang="en-US" altLang="ja-JP" dirty="0" smtClean="0"/>
              <a:t>		</a:t>
            </a:r>
            <a:r>
              <a:rPr lang="ja-JP" altLang="en-US" dirty="0" smtClean="0"/>
              <a:t>明確</a:t>
            </a:r>
            <a:r>
              <a:rPr lang="ja-JP" altLang="en-US" dirty="0"/>
              <a:t>に分離して考えるべき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実</a:t>
            </a:r>
            <a:r>
              <a:rPr lang="ja-JP" altLang="en-US" dirty="0"/>
              <a:t>社会への送り出し方</a:t>
            </a:r>
            <a:r>
              <a:rPr lang="ja-JP" altLang="en-US" dirty="0" smtClean="0"/>
              <a:t>：</a:t>
            </a:r>
            <a:r>
              <a:rPr lang="en-US" altLang="ja-JP" dirty="0" smtClean="0"/>
              <a:t>					</a:t>
            </a:r>
            <a:r>
              <a:rPr lang="ja-JP" altLang="en-US" dirty="0" smtClean="0"/>
              <a:t>誤解</a:t>
            </a:r>
            <a:r>
              <a:rPr lang="ja-JP" altLang="en-US" dirty="0"/>
              <a:t>のない利用方法を確立した上で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モデルの特性や課題を熟知した上での利用</a:t>
            </a:r>
            <a:endParaRPr lang="en-US" altLang="ja-JP" dirty="0" smtClean="0"/>
          </a:p>
          <a:p>
            <a:pPr marL="533400" indent="-360000">
              <a:buSzPct val="85000"/>
              <a:defRPr/>
            </a:pPr>
            <a:r>
              <a:rPr lang="en-US" altLang="ja-JP" dirty="0" smtClean="0"/>
              <a:t>(</a:t>
            </a:r>
            <a:r>
              <a:rPr lang="ja-JP" altLang="en-US" dirty="0" smtClean="0"/>
              <a:t>法科大学院</a:t>
            </a:r>
            <a:r>
              <a:rPr lang="ja-JP" altLang="en-US" dirty="0"/>
              <a:t>適性試験</a:t>
            </a:r>
            <a:r>
              <a:rPr lang="ja-JP" altLang="en-US" dirty="0" smtClean="0"/>
              <a:t>の</a:t>
            </a:r>
            <a:r>
              <a:rPr lang="ja-JP" altLang="en-US" dirty="0"/>
              <a:t>轍を</a:t>
            </a:r>
            <a:r>
              <a:rPr lang="ja-JP" altLang="en-US" dirty="0" smtClean="0"/>
              <a:t>踏まない</a:t>
            </a:r>
            <a:r>
              <a:rPr lang="ja-JP" altLang="en-US" dirty="0"/>
              <a:t>ために</a:t>
            </a:r>
            <a:r>
              <a:rPr lang="ja-JP" altLang="en-US" dirty="0" smtClean="0"/>
              <a:t>も</a:t>
            </a:r>
            <a:r>
              <a:rPr lang="en-US" altLang="ja-JP" dirty="0" smtClean="0"/>
              <a:t>)</a:t>
            </a:r>
          </a:p>
          <a:p>
            <a:pPr marL="533400" indent="-360000">
              <a:buSzPct val="85000"/>
              <a:defRPr/>
            </a:pPr>
            <a:endParaRPr lang="en-US" altLang="ja-JP" dirty="0" smtClean="0"/>
          </a:p>
          <a:p>
            <a:pPr marL="533400" indent="-360000">
              <a:buSzPct val="85000"/>
              <a:defRPr/>
            </a:pPr>
            <a:endParaRPr lang="en-US" altLang="ja-JP" dirty="0" smtClean="0"/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ローステークステスト</a:t>
            </a:r>
            <a:r>
              <a:rPr lang="ja-JP" altLang="en-US" dirty="0"/>
              <a:t>で実現できていることと</a:t>
            </a:r>
            <a:r>
              <a:rPr lang="ja-JP" altLang="en-US" dirty="0" smtClean="0"/>
              <a:t>、 ハイステークステスト</a:t>
            </a:r>
            <a:r>
              <a:rPr lang="ja-JP" altLang="en-US" dirty="0"/>
              <a:t>での実現可能性は全く</a:t>
            </a:r>
            <a:r>
              <a:rPr lang="ja-JP" altLang="en-US" dirty="0" smtClean="0"/>
              <a:t>別物</a:t>
            </a:r>
            <a:endParaRPr lang="en-US" altLang="ja-JP" dirty="0" smtClean="0"/>
          </a:p>
        </p:txBody>
      </p:sp>
      <p:sp>
        <p:nvSpPr>
          <p:cNvPr id="71685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EA19A5-650C-4654-AFC8-89FEA462F3CE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7173416"/>
            <a:ext cx="12961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弧 1"/>
          <p:cNvSpPr/>
          <p:nvPr/>
        </p:nvSpPr>
        <p:spPr bwMode="auto">
          <a:xfrm>
            <a:off x="6961904" y="1781527"/>
            <a:ext cx="1142189" cy="504056"/>
          </a:xfrm>
          <a:prstGeom prst="arc">
            <a:avLst>
              <a:gd name="adj1" fmla="val 16200000"/>
              <a:gd name="adj2" fmla="val 5468745"/>
            </a:avLst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16741" y="17405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独立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CABBF-2B35-454B-954B-52EA50314414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667750" cy="1143000"/>
          </a:xfrm>
        </p:spPr>
        <p:txBody>
          <a:bodyPr/>
          <a:lstStyle/>
          <a:p>
            <a:r>
              <a:rPr lang="en-US" altLang="ja-JP" dirty="0" smtClean="0"/>
              <a:t>8. </a:t>
            </a:r>
            <a:r>
              <a:rPr lang="ja-JP" altLang="en-US" dirty="0" smtClean="0"/>
              <a:t>まとめに代えて：</a:t>
            </a:r>
            <a:r>
              <a:rPr lang="ja-JP" altLang="en-US" sz="3200" dirty="0" smtClean="0"/>
              <a:t>数理的見地から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640" y="981918"/>
            <a:ext cx="9252520" cy="5687442"/>
          </a:xfrm>
        </p:spPr>
        <p:txBody>
          <a:bodyPr/>
          <a:lstStyle/>
          <a:p>
            <a:pPr marL="533400" indent="-360000">
              <a:buSzPct val="85000"/>
              <a:defRPr/>
            </a:pPr>
            <a:r>
              <a:rPr lang="ja-JP" altLang="en-US" sz="2800" dirty="0" smtClean="0"/>
              <a:t>西欧諸外国</a:t>
            </a:r>
            <a:r>
              <a:rPr lang="en-US" altLang="ja-JP" sz="2800" dirty="0" smtClean="0"/>
              <a:t>: </a:t>
            </a:r>
            <a:r>
              <a:rPr lang="ja-JP" altLang="en-US" sz="2800" dirty="0"/>
              <a:t>出口管理の国</a:t>
            </a:r>
          </a:p>
          <a:p>
            <a:pPr marL="933450" lvl="1" indent="-360000">
              <a:buSzPct val="85000"/>
              <a:defRPr/>
            </a:pPr>
            <a:r>
              <a:rPr lang="ja-JP" altLang="en-US" sz="2400" dirty="0" smtClean="0"/>
              <a:t>その国で</a:t>
            </a:r>
            <a:r>
              <a:rPr lang="ja-JP" altLang="en-US" sz="2400" dirty="0"/>
              <a:t>使えるもの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					      </a:t>
            </a:r>
            <a:r>
              <a:rPr lang="ja-JP" altLang="en-US" sz="2400" dirty="0" smtClean="0"/>
              <a:t>日本でもその</a:t>
            </a:r>
            <a:r>
              <a:rPr lang="ja-JP" altLang="en-US" sz="2400" dirty="0"/>
              <a:t>まま使えると</a:t>
            </a:r>
            <a:r>
              <a:rPr lang="ja-JP" altLang="en-US" sz="2400" dirty="0" smtClean="0"/>
              <a:t>は限らない。文化</a:t>
            </a:r>
            <a:r>
              <a:rPr lang="ja-JP" altLang="en-US" sz="2400" dirty="0"/>
              <a:t>に依存。</a:t>
            </a:r>
          </a:p>
          <a:p>
            <a:pPr marL="933450" lvl="1" indent="-360000">
              <a:buSzPct val="85000"/>
              <a:defRPr/>
            </a:pPr>
            <a:r>
              <a:rPr lang="ja-JP" altLang="en-US" sz="2400" dirty="0" smtClean="0"/>
              <a:t>入試に</a:t>
            </a:r>
            <a:r>
              <a:rPr lang="ja-JP" altLang="en-US" sz="2400" dirty="0"/>
              <a:t>おける共通試験の重みは</a:t>
            </a:r>
            <a:r>
              <a:rPr lang="ja-JP" altLang="en-US" sz="2400" dirty="0" smtClean="0"/>
              <a:t>低い。</a:t>
            </a:r>
            <a:r>
              <a:rPr lang="ja-JP" altLang="en-US" sz="2200" dirty="0" smtClean="0"/>
              <a:t>粒度が低くても利用可能。</a:t>
            </a:r>
            <a:endParaRPr lang="ja-JP" altLang="en-US" sz="2200" dirty="0"/>
          </a:p>
          <a:p>
            <a:pPr marL="533400" indent="-360000">
              <a:buSzPct val="85000"/>
              <a:defRPr/>
            </a:pPr>
            <a:r>
              <a:rPr lang="ja-JP" altLang="en-US" sz="2800" dirty="0" smtClean="0"/>
              <a:t>日本</a:t>
            </a:r>
            <a:r>
              <a:rPr lang="en-US" altLang="ja-JP" sz="2800" dirty="0"/>
              <a:t>: </a:t>
            </a:r>
            <a:r>
              <a:rPr lang="ja-JP" altLang="en-US" sz="2800" dirty="0"/>
              <a:t>入口管理の国</a:t>
            </a:r>
          </a:p>
          <a:p>
            <a:pPr marL="933450" lvl="1" indent="-360000">
              <a:buSzPct val="85000"/>
              <a:defRPr/>
            </a:pPr>
            <a:r>
              <a:rPr lang="ja-JP" altLang="en-US" sz="2400" dirty="0" smtClean="0"/>
              <a:t>選抜試験</a:t>
            </a:r>
            <a:r>
              <a:rPr lang="en-US" altLang="ja-JP" sz="2400" dirty="0" smtClean="0"/>
              <a:t>: </a:t>
            </a:r>
            <a:r>
              <a:rPr lang="ja-JP" altLang="en-US" sz="2200" dirty="0" smtClean="0"/>
              <a:t>複数の単元がまとまって一つの科目を構成。大問主義。</a:t>
            </a:r>
          </a:p>
          <a:p>
            <a:pPr marL="933450" lvl="1" indent="-360000">
              <a:buSzPct val="85000"/>
              <a:defRPr/>
            </a:pPr>
            <a:r>
              <a:rPr lang="ja-JP" altLang="en-US" sz="2400" dirty="0" smtClean="0"/>
              <a:t>日本の文化</a:t>
            </a:r>
            <a:r>
              <a:rPr lang="ja-JP" altLang="en-US" sz="2400" dirty="0" smtClean="0"/>
              <a:t>に根ざした</a:t>
            </a:r>
            <a:r>
              <a:rPr lang="ja-JP" altLang="en-US" sz="2400" dirty="0" smtClean="0"/>
              <a:t>技術の確立・利活用を。</a:t>
            </a:r>
            <a:endParaRPr lang="ja-JP" altLang="en-US" sz="2400" dirty="0"/>
          </a:p>
          <a:p>
            <a:pPr marL="533400" indent="-360000">
              <a:buSzPct val="85000"/>
              <a:defRPr/>
            </a:pPr>
            <a:r>
              <a:rPr lang="ja-JP" altLang="en-US" sz="2800" dirty="0" smtClean="0"/>
              <a:t>峻別</a:t>
            </a:r>
            <a:r>
              <a:rPr lang="en-US" altLang="ja-JP" sz="2800" dirty="0" smtClean="0"/>
              <a:t>: </a:t>
            </a:r>
            <a:r>
              <a:rPr lang="ja-JP" altLang="en-US" sz="2800" dirty="0"/>
              <a:t>選抜試験と資格試験</a:t>
            </a:r>
            <a:r>
              <a:rPr lang="ja-JP" altLang="en-US" sz="2800" dirty="0" smtClean="0"/>
              <a:t>は個別に検討</a:t>
            </a:r>
            <a:endParaRPr lang="ja-JP" altLang="en-US" sz="2800" dirty="0"/>
          </a:p>
          <a:p>
            <a:pPr marL="533400" indent="-360000">
              <a:buSzPct val="85000"/>
              <a:defRPr/>
            </a:pPr>
            <a:r>
              <a:rPr lang="ja-JP" altLang="en-US" sz="2800" dirty="0" smtClean="0"/>
              <a:t>潜在</a:t>
            </a:r>
            <a:r>
              <a:rPr lang="ja-JP" altLang="en-US" sz="2800" dirty="0"/>
              <a:t>変量</a:t>
            </a:r>
            <a:r>
              <a:rPr lang="ja-JP" altLang="en-US" sz="2800" dirty="0" smtClean="0"/>
              <a:t>を影響力の大きい社会に</a:t>
            </a:r>
            <a:r>
              <a:rPr lang="ja-JP" altLang="en-US" sz="2800" dirty="0"/>
              <a:t>出す恐ろしさ</a:t>
            </a:r>
          </a:p>
          <a:p>
            <a:pPr marL="933450" lvl="1" indent="-360000">
              <a:buSzPct val="85000"/>
              <a:defRPr/>
            </a:pPr>
            <a:r>
              <a:rPr lang="ja-JP" altLang="en-US" sz="2400" dirty="0" smtClean="0"/>
              <a:t>そこ</a:t>
            </a:r>
            <a:r>
              <a:rPr lang="ja-JP" altLang="en-US" sz="2400" dirty="0"/>
              <a:t>まで危険</a:t>
            </a:r>
            <a:r>
              <a:rPr lang="ja-JP" altLang="en-US" sz="2400" dirty="0" smtClean="0"/>
              <a:t>を犯して導入するメリットはある</a:t>
            </a:r>
            <a:r>
              <a:rPr lang="ja-JP" altLang="en-US" sz="2400" dirty="0"/>
              <a:t>のか</a:t>
            </a:r>
            <a:r>
              <a:rPr lang="en-US" altLang="ja-JP" sz="2400" dirty="0" smtClean="0"/>
              <a:t>?</a:t>
            </a:r>
          </a:p>
          <a:p>
            <a:pPr marL="933450" lvl="1" indent="-360000">
              <a:buSzPct val="85000"/>
              <a:defRPr/>
            </a:pPr>
            <a:r>
              <a:rPr lang="ja-JP" altLang="en-US" sz="2200" dirty="0" smtClean="0"/>
              <a:t>危ないと判っていて船出をするのか</a:t>
            </a:r>
            <a:r>
              <a:rPr lang="en-US" altLang="ja-JP" sz="2200" dirty="0" smtClean="0"/>
              <a:t>? </a:t>
            </a:r>
            <a:r>
              <a:rPr lang="ja-JP" altLang="en-US" sz="2200" dirty="0" smtClean="0"/>
              <a:t>子供たちを危険に曝すのか</a:t>
            </a:r>
            <a:r>
              <a:rPr lang="en-US" altLang="ja-JP" sz="2200" dirty="0" smtClean="0"/>
              <a:t>?</a:t>
            </a:r>
          </a:p>
          <a:p>
            <a:pPr marL="533400" indent="-360000">
              <a:buSzPct val="85000"/>
              <a:defRPr/>
            </a:pPr>
            <a:r>
              <a:rPr lang="en-US" altLang="ja-JP" sz="2800" dirty="0" smtClean="0"/>
              <a:t>CBT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Item Bank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IRT</a:t>
            </a:r>
            <a:r>
              <a:rPr lang="ja-JP" altLang="en-US" sz="2800" dirty="0" smtClean="0"/>
              <a:t>とも、将来に向けてさらなる研究を</a:t>
            </a:r>
            <a:endParaRPr lang="en-US" altLang="ja-JP" sz="2800" dirty="0" smtClean="0"/>
          </a:p>
          <a:p>
            <a:pPr marL="533400" indent="-360000">
              <a:buSzPct val="85000"/>
              <a:defRPr/>
            </a:pPr>
            <a:endParaRPr lang="en-US" altLang="ja-JP" sz="2800" dirty="0"/>
          </a:p>
          <a:p>
            <a:pPr marL="533400" indent="-360000">
              <a:buSzPct val="85000"/>
              <a:defRPr/>
            </a:pPr>
            <a:r>
              <a:rPr lang="ja-JP" altLang="en-US" sz="2800" dirty="0" smtClean="0"/>
              <a:t>進める必要性あり</a:t>
            </a:r>
            <a:endParaRPr lang="en-US" altLang="ja-JP" sz="2800" dirty="0" smtClean="0"/>
          </a:p>
          <a:p>
            <a:pPr marL="533400" indent="-360000">
              <a:buSzPct val="85000"/>
              <a:defRPr/>
            </a:pPr>
            <a:endParaRPr lang="en-US" altLang="ja-JP" sz="2800" dirty="0" smtClean="0"/>
          </a:p>
          <a:p>
            <a:pPr marL="933450" lvl="1" indent="-360000">
              <a:buSzPct val="85000"/>
              <a:defRPr/>
            </a:pPr>
            <a:r>
              <a:rPr lang="ja-JP" altLang="en-US" sz="2000" dirty="0" smtClean="0">
                <a:solidFill>
                  <a:srgbClr val="FF0000"/>
                </a:solidFill>
              </a:rPr>
              <a:t>さらなる技術革新の必要性。素点、単純な合計点で不都合はない。</a:t>
            </a:r>
          </a:p>
          <a:p>
            <a:pPr marL="533400" indent="-360000">
              <a:buSzPct val="85000"/>
              <a:defRPr/>
            </a:pPr>
            <a:endParaRPr lang="en-US" altLang="ja-JP" sz="2800" dirty="0" smtClean="0"/>
          </a:p>
        </p:txBody>
      </p:sp>
      <p:sp>
        <p:nvSpPr>
          <p:cNvPr id="71685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EA19A5-650C-4654-AFC8-89FEA462F3CE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7173416"/>
            <a:ext cx="12961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88913"/>
            <a:ext cx="8812213" cy="991147"/>
          </a:xfr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/>
              <a:t>参考文献</a:t>
            </a:r>
            <a:r>
              <a:rPr lang="en-US" altLang="ja-JP" dirty="0" smtClean="0"/>
              <a:t>】</a:t>
            </a:r>
            <a:endParaRPr lang="ja-JP" altLang="en-US" sz="2800" dirty="0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497" y="1052736"/>
            <a:ext cx="9108503" cy="5886774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400" dirty="0"/>
              <a:t>丘本 正</a:t>
            </a:r>
            <a:r>
              <a:rPr lang="en-US" altLang="ja-JP" sz="2400" dirty="0"/>
              <a:t>(1986)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「因子分析の基礎」、日科技連</a:t>
            </a:r>
            <a:r>
              <a:rPr lang="ja-JP" altLang="en-US" sz="2400" dirty="0" smtClean="0"/>
              <a:t>出版社。</a:t>
            </a:r>
            <a:endParaRPr lang="en-US" altLang="ja-JP" sz="2400" dirty="0" smtClean="0"/>
          </a:p>
          <a:p>
            <a:pPr marL="533400" indent="-395288">
              <a:buSzPct val="85000"/>
            </a:pPr>
            <a:r>
              <a:rPr lang="ja-JP" altLang="en-US" sz="2400" dirty="0" smtClean="0"/>
              <a:t>芝 </a:t>
            </a:r>
            <a:r>
              <a:rPr lang="ja-JP" altLang="en-US" sz="2400" dirty="0"/>
              <a:t>祐</a:t>
            </a:r>
            <a:r>
              <a:rPr lang="ja-JP" altLang="en-US" sz="2400" dirty="0" smtClean="0"/>
              <a:t>順</a:t>
            </a:r>
            <a:r>
              <a:rPr lang="ja-JP" altLang="en-US" sz="2400" dirty="0"/>
              <a:t>編</a:t>
            </a:r>
            <a:r>
              <a:rPr lang="en-US" altLang="ja-JP" sz="2400" dirty="0" smtClean="0"/>
              <a:t>(1991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「項目反応理論</a:t>
            </a:r>
            <a:r>
              <a:rPr lang="en-US" altLang="ja-JP" sz="2400" dirty="0"/>
              <a:t>―</a:t>
            </a:r>
            <a:r>
              <a:rPr lang="ja-JP" altLang="en-US" sz="2400" dirty="0"/>
              <a:t>基礎と応用」、</a:t>
            </a:r>
            <a:r>
              <a:rPr lang="ja-JP" altLang="en-US" sz="2000" dirty="0"/>
              <a:t>東京大学出版会。</a:t>
            </a:r>
          </a:p>
          <a:p>
            <a:pPr marL="533400" indent="-395288">
              <a:buSzPct val="85000"/>
            </a:pPr>
            <a:r>
              <a:rPr lang="ja-JP" altLang="en-US" sz="2400" dirty="0"/>
              <a:t>浅野 長一郎 </a:t>
            </a:r>
            <a:r>
              <a:rPr lang="en-US" altLang="ja-JP" sz="2400" dirty="0"/>
              <a:t>&amp; </a:t>
            </a:r>
            <a:r>
              <a:rPr lang="ja-JP" altLang="en-US" sz="2400" dirty="0"/>
              <a:t>江島 伸興</a:t>
            </a:r>
            <a:r>
              <a:rPr lang="en-US" altLang="ja-JP" sz="2400" dirty="0"/>
              <a:t>(1993)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「潜在構造分析論の現状」</a:t>
            </a:r>
            <a:r>
              <a:rPr lang="ja-JP" altLang="en-US" sz="2400" dirty="0" smtClean="0"/>
              <a:t>、   日本</a:t>
            </a:r>
            <a:r>
              <a:rPr lang="ja-JP" altLang="en-US" sz="2400" dirty="0"/>
              <a:t>統計学会誌 第</a:t>
            </a:r>
            <a:r>
              <a:rPr lang="en-US" altLang="ja-JP" sz="2400" dirty="0"/>
              <a:t>22</a:t>
            </a:r>
            <a:r>
              <a:rPr lang="ja-JP" altLang="en-US" sz="2400" dirty="0"/>
              <a:t>巻 第</a:t>
            </a:r>
            <a:r>
              <a:rPr lang="en-US" altLang="ja-JP" sz="2400" dirty="0"/>
              <a:t>3</a:t>
            </a:r>
            <a:r>
              <a:rPr lang="ja-JP" altLang="en-US" sz="2400" dirty="0"/>
              <a:t>号、</a:t>
            </a:r>
            <a:r>
              <a:rPr lang="en-US" altLang="ja-JP" sz="2400" dirty="0"/>
              <a:t>PP357-373</a:t>
            </a:r>
            <a:r>
              <a:rPr lang="ja-JP" altLang="en-US" sz="2400" dirty="0" err="1"/>
              <a:t>。</a:t>
            </a:r>
            <a:endParaRPr lang="en-US" altLang="ja-JP" sz="2400" dirty="0" smtClean="0"/>
          </a:p>
          <a:p>
            <a:pPr marL="533400" indent="-395288">
              <a:buSzPct val="85000"/>
            </a:pPr>
            <a:r>
              <a:rPr lang="ja-JP" altLang="en-US" sz="2400" dirty="0" smtClean="0"/>
              <a:t>池田 </a:t>
            </a:r>
            <a:r>
              <a:rPr lang="ja-JP" altLang="en-US" sz="2400" dirty="0"/>
              <a:t>央</a:t>
            </a:r>
            <a:r>
              <a:rPr lang="en-US" altLang="ja-JP" sz="2400" dirty="0"/>
              <a:t>(1994)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「現代テスト理論」、朝倉書店。</a:t>
            </a:r>
          </a:p>
          <a:p>
            <a:pPr marL="533400" indent="-395288">
              <a:buSzPct val="85000"/>
            </a:pPr>
            <a:r>
              <a:rPr lang="en-US" altLang="ja-JP" sz="2400" dirty="0" smtClean="0"/>
              <a:t>@</a:t>
            </a:r>
            <a:r>
              <a:rPr lang="en-US" altLang="ja-JP" sz="2400" dirty="0" err="1" smtClean="0"/>
              <a:t>saltcooky</a:t>
            </a:r>
            <a:r>
              <a:rPr lang="en-US" altLang="ja-JP" sz="2400" dirty="0" smtClean="0"/>
              <a:t>(2018)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「潜在クラス分析についてまとめて、</a:t>
            </a:r>
            <a:r>
              <a:rPr lang="en-US" altLang="ja-JP" sz="2400" dirty="0" smtClean="0"/>
              <a:t>R</a:t>
            </a:r>
            <a:r>
              <a:rPr lang="ja-JP" altLang="en-US" sz="2400" dirty="0" err="1" smtClean="0"/>
              <a:t>でお</a:t>
            </a:r>
            <a:r>
              <a:rPr lang="ja-JP" altLang="en-US" sz="2400" dirty="0" smtClean="0"/>
              <a:t>試  し」、</a:t>
            </a:r>
            <a:r>
              <a:rPr lang="en-US" altLang="ja-JP" sz="2400" dirty="0" smtClean="0"/>
              <a:t>https://qiita.com/saltcooky/items/dc48ca3cefa9c1dfc010 (2019/10/23 </a:t>
            </a:r>
            <a:r>
              <a:rPr lang="ja-JP" altLang="en-US" sz="2400" dirty="0" smtClean="0"/>
              <a:t>閲覧</a:t>
            </a:r>
            <a:r>
              <a:rPr lang="en-US" altLang="ja-JP" sz="2400" dirty="0" smtClean="0"/>
              <a:t>)</a:t>
            </a:r>
            <a:r>
              <a:rPr lang="ja-JP" altLang="en-US" sz="2400" dirty="0" err="1" smtClean="0"/>
              <a:t>。</a:t>
            </a:r>
            <a:endParaRPr lang="ja-JP" altLang="en-US" sz="2400" dirty="0" smtClean="0"/>
          </a:p>
          <a:p>
            <a:pPr marL="533400" indent="-395288">
              <a:buSzPct val="85000"/>
            </a:pPr>
            <a:r>
              <a:rPr lang="ja-JP" altLang="en-US" sz="2400" dirty="0" smtClean="0"/>
              <a:t>宮澤 </a:t>
            </a:r>
            <a:r>
              <a:rPr lang="ja-JP" altLang="en-US" sz="2400" dirty="0"/>
              <a:t>芳光</a:t>
            </a:r>
            <a:r>
              <a:rPr lang="en-US" altLang="ja-JP" sz="2400" dirty="0"/>
              <a:t>(2019)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「</a:t>
            </a:r>
            <a:r>
              <a:rPr lang="en-US" altLang="ja-JP" sz="2400" dirty="0"/>
              <a:t>Computer Based Testing(CBT)</a:t>
            </a:r>
            <a:r>
              <a:rPr lang="ja-JP" altLang="en-US" sz="2400" dirty="0"/>
              <a:t>を用いたテストの出題」、大学入試センター・アドミッションリーダー研修「入試問題の作成・分析と</a:t>
            </a:r>
            <a:r>
              <a:rPr lang="en-US" altLang="ja-JP" sz="2400" dirty="0"/>
              <a:t>CBT</a:t>
            </a:r>
            <a:r>
              <a:rPr lang="ja-JP" altLang="en-US" sz="2400" dirty="0"/>
              <a:t>入門」配布資料、</a:t>
            </a:r>
            <a:r>
              <a:rPr lang="en-US" altLang="ja-JP" sz="2400" dirty="0"/>
              <a:t>2019</a:t>
            </a:r>
            <a:r>
              <a:rPr lang="ja-JP" altLang="en-US" sz="2400" dirty="0"/>
              <a:t>年</a:t>
            </a:r>
            <a:r>
              <a:rPr lang="en-US" altLang="ja-JP" sz="2400" dirty="0"/>
              <a:t>7</a:t>
            </a:r>
            <a:r>
              <a:rPr lang="ja-JP" altLang="en-US" sz="2400" dirty="0"/>
              <a:t>月</a:t>
            </a:r>
            <a:r>
              <a:rPr lang="en-US" altLang="ja-JP" sz="2400" dirty="0"/>
              <a:t>20</a:t>
            </a:r>
            <a:r>
              <a:rPr lang="ja-JP" altLang="en-US" sz="2400" dirty="0"/>
              <a:t>日</a:t>
            </a:r>
            <a:r>
              <a:rPr lang="ja-JP" altLang="en-US" sz="2400" dirty="0" smtClean="0"/>
              <a:t>。</a:t>
            </a:r>
          </a:p>
          <a:p>
            <a:pPr marL="533400" indent="-395288">
              <a:buSzPct val="85000"/>
            </a:pPr>
            <a:r>
              <a:rPr lang="ja-JP" altLang="en-US" sz="2400" dirty="0" smtClean="0"/>
              <a:t>寺尾 尚大</a:t>
            </a:r>
            <a:r>
              <a:rPr lang="en-US" altLang="ja-JP" sz="2400" dirty="0" smtClean="0"/>
              <a:t>(2019)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「</a:t>
            </a:r>
            <a:r>
              <a:rPr lang="en-US" altLang="ja-JP" sz="2400" dirty="0" smtClean="0"/>
              <a:t>CBT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CAT</a:t>
            </a:r>
            <a:r>
              <a:rPr lang="ja-JP" altLang="en-US" sz="2400" dirty="0" smtClean="0"/>
              <a:t>とは何か」、日本テスト学会第</a:t>
            </a:r>
            <a:r>
              <a:rPr lang="en-US" altLang="ja-JP" sz="2400" dirty="0" smtClean="0"/>
              <a:t>17</a:t>
            </a:r>
            <a:r>
              <a:rPr lang="ja-JP" altLang="en-US" sz="2400" dirty="0" smtClean="0"/>
              <a:t>回大会、公開シンポジウム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「多面的総合的評価・</a:t>
            </a:r>
            <a:r>
              <a:rPr lang="en-US" altLang="ja-JP" sz="2400" dirty="0" smtClean="0"/>
              <a:t>CBT</a:t>
            </a:r>
            <a:r>
              <a:rPr lang="ja-JP" altLang="en-US" sz="2400" dirty="0" smtClean="0"/>
              <a:t>・アクティブ・ラーニング」配布資料、</a:t>
            </a:r>
            <a:r>
              <a:rPr lang="en-US" altLang="ja-JP" sz="2400" dirty="0" smtClean="0"/>
              <a:t>2019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8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29</a:t>
            </a:r>
            <a:r>
              <a:rPr lang="ja-JP" altLang="en-US" sz="2400" dirty="0" smtClean="0"/>
              <a:t>日。</a:t>
            </a:r>
            <a:endParaRPr lang="en-US" altLang="ja-JP" sz="24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ja-JP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8667750" cy="1143000"/>
          </a:xfrm>
        </p:spPr>
        <p:txBody>
          <a:bodyPr/>
          <a:lstStyle/>
          <a:p>
            <a:r>
              <a:rPr lang="en-US" altLang="ja-JP" dirty="0" smtClean="0"/>
              <a:t>1. CBT</a:t>
            </a:r>
            <a:r>
              <a:rPr lang="en-US" altLang="ja-JP" sz="2800" dirty="0" smtClean="0"/>
              <a:t>(Computer-Based Testing)</a:t>
            </a:r>
            <a:r>
              <a:rPr lang="en-US" altLang="ja-JP" dirty="0" smtClean="0"/>
              <a:t>: </a:t>
            </a:r>
            <a:r>
              <a:rPr lang="ja-JP" altLang="en-US" dirty="0" smtClean="0"/>
              <a:t>利点</a:t>
            </a: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9614" y="1180060"/>
            <a:ext cx="8774386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800" dirty="0" smtClean="0"/>
              <a:t>出題</a:t>
            </a:r>
            <a:r>
              <a:rPr lang="ja-JP" altLang="en-US" sz="2800" dirty="0"/>
              <a:t>にマルチメディアが利用</a:t>
            </a:r>
            <a:r>
              <a:rPr lang="ja-JP" altLang="en-US" sz="2800" dirty="0" smtClean="0"/>
              <a:t>可能</a:t>
            </a:r>
            <a:r>
              <a:rPr lang="en-US" altLang="ja-JP" sz="2800" dirty="0" smtClean="0"/>
              <a:t>						</a:t>
            </a:r>
            <a:r>
              <a:rPr lang="ja-JP" altLang="en-US" sz="2800" dirty="0" smtClean="0"/>
              <a:t> </a:t>
            </a:r>
            <a:r>
              <a:rPr lang="en-US" altLang="ja-JP" sz="2800" dirty="0"/>
              <a:t>&lt;===&gt; PBT(Paper-Based Testing)</a:t>
            </a:r>
          </a:p>
          <a:p>
            <a:pPr marL="533400" indent="-395288">
              <a:buSzPct val="85000"/>
            </a:pPr>
            <a:r>
              <a:rPr lang="ja-JP" altLang="en-US" sz="2800" dirty="0" smtClean="0"/>
              <a:t>受験者</a:t>
            </a:r>
            <a:r>
              <a:rPr lang="ja-JP" altLang="en-US" sz="2800" dirty="0"/>
              <a:t>への設問のデリバリーが容易・安価</a:t>
            </a:r>
          </a:p>
          <a:p>
            <a:pPr marL="533400" indent="-395288">
              <a:buSzPct val="85000"/>
            </a:pPr>
            <a:r>
              <a:rPr lang="ja-JP" altLang="en-US" sz="2800" dirty="0" smtClean="0"/>
              <a:t>解答</a:t>
            </a:r>
            <a:r>
              <a:rPr lang="ja-JP" altLang="en-US" sz="2800" dirty="0"/>
              <a:t>の電子化が容易、採点も容易</a:t>
            </a:r>
          </a:p>
          <a:p>
            <a:pPr marL="533400" indent="-395288">
              <a:buSzPct val="85000"/>
            </a:pPr>
            <a:r>
              <a:rPr lang="ja-JP" altLang="en-US" sz="2800" dirty="0" smtClean="0"/>
              <a:t>障害者</a:t>
            </a:r>
            <a:r>
              <a:rPr lang="ja-JP" altLang="en-US" sz="2800" dirty="0"/>
              <a:t>対応も容易かも</a:t>
            </a:r>
            <a:r>
              <a:rPr lang="en-US" altLang="ja-JP" sz="2800" dirty="0"/>
              <a:t>(</a:t>
            </a:r>
            <a:r>
              <a:rPr lang="ja-JP" altLang="en-US" sz="2800" dirty="0"/>
              <a:t>文字の拡大、音量の調整等</a:t>
            </a:r>
            <a:r>
              <a:rPr lang="en-US" altLang="ja-JP" sz="2800" dirty="0"/>
              <a:t>)</a:t>
            </a:r>
          </a:p>
          <a:p>
            <a:pPr marL="533400" indent="-395288">
              <a:buSzPct val="85000"/>
            </a:pPr>
            <a:r>
              <a:rPr lang="ja-JP" altLang="en-US" sz="2800" dirty="0" smtClean="0"/>
              <a:t>解答</a:t>
            </a:r>
            <a:r>
              <a:rPr lang="ja-JP" altLang="en-US" sz="2800" dirty="0"/>
              <a:t>過程のログが取れる</a:t>
            </a:r>
            <a:r>
              <a:rPr lang="en-US" altLang="ja-JP" sz="2800" dirty="0"/>
              <a:t>(</a:t>
            </a:r>
            <a:r>
              <a:rPr lang="ja-JP" altLang="en-US" sz="2800" dirty="0"/>
              <a:t>解析するかは別であるが</a:t>
            </a:r>
            <a:r>
              <a:rPr lang="en-US" altLang="ja-JP" sz="2800" dirty="0"/>
              <a:t>)</a:t>
            </a:r>
          </a:p>
          <a:p>
            <a:pPr marL="533400" indent="-395288">
              <a:buSzPct val="85000"/>
            </a:pPr>
            <a:r>
              <a:rPr lang="ja-JP" altLang="en-US" sz="2800" dirty="0" smtClean="0"/>
              <a:t>動的</a:t>
            </a:r>
            <a:r>
              <a:rPr lang="ja-JP" altLang="en-US" sz="2800" dirty="0"/>
              <a:t>出題</a:t>
            </a:r>
            <a:r>
              <a:rPr lang="en-US" altLang="ja-JP" sz="2800" dirty="0"/>
              <a:t>(Adaptive, CAT)</a:t>
            </a:r>
            <a:r>
              <a:rPr lang="ja-JP" altLang="en-US" sz="2800" dirty="0"/>
              <a:t>も実装</a:t>
            </a:r>
            <a:r>
              <a:rPr lang="ja-JP" altLang="en-US" sz="2800" dirty="0" smtClean="0"/>
              <a:t>可能</a:t>
            </a:r>
            <a:r>
              <a:rPr lang="en-US" altLang="ja-JP" sz="2800" dirty="0" smtClean="0"/>
              <a:t>				</a:t>
            </a:r>
            <a:r>
              <a:rPr lang="ja-JP" altLang="en-US" sz="2800" dirty="0" smtClean="0"/>
              <a:t> </a:t>
            </a:r>
            <a:r>
              <a:rPr lang="en-US" altLang="ja-JP" sz="2800" dirty="0"/>
              <a:t>&lt;=== </a:t>
            </a:r>
            <a:r>
              <a:rPr lang="ja-JP" altLang="en-US" sz="2800" dirty="0" smtClean="0"/>
              <a:t>短時間</a:t>
            </a:r>
            <a:r>
              <a:rPr lang="ja-JP" altLang="en-US" sz="2800" dirty="0"/>
              <a:t>で測定できる。逐次</a:t>
            </a:r>
            <a:r>
              <a:rPr lang="ja-JP" altLang="en-US" sz="2800" dirty="0" smtClean="0"/>
              <a:t>検定的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統計学</a:t>
            </a:r>
            <a:r>
              <a:rPr lang="en-US" altLang="ja-JP" sz="2800" dirty="0" smtClean="0"/>
              <a:t>)</a:t>
            </a:r>
            <a:r>
              <a:rPr lang="ja-JP" altLang="en-US" sz="2800" dirty="0" err="1" smtClean="0"/>
              <a:t>。</a:t>
            </a:r>
            <a:endParaRPr lang="ja-JP" altLang="en-US" sz="2800" dirty="0"/>
          </a:p>
          <a:p>
            <a:pPr marL="533400" indent="-395288">
              <a:buSzPct val="85000"/>
            </a:pPr>
            <a:r>
              <a:rPr lang="en-US" altLang="ja-JP" sz="2800" dirty="0" smtClean="0"/>
              <a:t>e-Learning</a:t>
            </a:r>
            <a:r>
              <a:rPr lang="ja-JP" altLang="en-US" sz="2800" dirty="0" err="1"/>
              <a:t>での</a:t>
            </a:r>
            <a:r>
              <a:rPr lang="ja-JP" altLang="en-US" sz="2800" dirty="0"/>
              <a:t>利用が想定される</a:t>
            </a:r>
          </a:p>
          <a:p>
            <a:pPr marL="533400" indent="-395288">
              <a:buSzPct val="85000"/>
            </a:pPr>
            <a:r>
              <a:rPr lang="en-US" altLang="ja-JP" sz="2800" dirty="0" smtClean="0"/>
              <a:t>(</a:t>
            </a:r>
            <a:r>
              <a:rPr lang="ja-JP" altLang="en-US" sz="2800" dirty="0"/>
              <a:t>任意の時刻・場所で試験実施が可能</a:t>
            </a:r>
            <a:r>
              <a:rPr lang="en-US" altLang="ja-JP" sz="2800" dirty="0" smtClean="0"/>
              <a:t>)				 </a:t>
            </a:r>
            <a:r>
              <a:rPr lang="en-US" altLang="ja-JP" sz="2800" dirty="0"/>
              <a:t>&lt;=== </a:t>
            </a:r>
            <a:r>
              <a:rPr lang="ja-JP" altLang="en-US" sz="2800" dirty="0"/>
              <a:t>選抜試験に</a:t>
            </a:r>
            <a:r>
              <a:rPr lang="ja-JP" altLang="en-US" sz="2800" dirty="0" smtClean="0"/>
              <a:t>は無用</a:t>
            </a:r>
            <a:endParaRPr lang="ja-JP" altLang="en-US" sz="2800" dirty="0"/>
          </a:p>
          <a:p>
            <a:pPr marL="933450" lvl="1" indent="-395288">
              <a:buSzPct val="85000"/>
            </a:pPr>
            <a:endParaRPr lang="ja-JP" altLang="en-US" dirty="0"/>
          </a:p>
          <a:p>
            <a:pPr marL="933450" lvl="1" indent="-395288">
              <a:buSzPct val="85000"/>
            </a:pPr>
            <a:r>
              <a:rPr lang="ja-JP" altLang="en-US" dirty="0"/>
              <a:t>欠点</a:t>
            </a:r>
          </a:p>
          <a:p>
            <a:pPr marL="933450" lvl="1" indent="-395288">
              <a:buSzPct val="85000"/>
            </a:pPr>
            <a:r>
              <a:rPr lang="ja-JP" altLang="en-US" dirty="0"/>
              <a:t> 装置不具合の危惧 ＝ </a:t>
            </a:r>
            <a:r>
              <a:rPr lang="en-US" altLang="ja-JP" dirty="0"/>
              <a:t>DNC</a:t>
            </a:r>
            <a:r>
              <a:rPr lang="ja-JP" altLang="en-US" dirty="0"/>
              <a:t>リスニング機器</a:t>
            </a:r>
            <a:r>
              <a:rPr lang="en-US" altLang="ja-JP" dirty="0"/>
              <a:t>(</a:t>
            </a:r>
            <a:r>
              <a:rPr lang="ja-JP" altLang="en-US" dirty="0"/>
              <a:t>少部品点数</a:t>
            </a:r>
            <a:r>
              <a:rPr lang="en-US" altLang="ja-JP" dirty="0"/>
              <a:t>)</a:t>
            </a:r>
            <a:r>
              <a:rPr lang="ja-JP" altLang="en-US" dirty="0"/>
              <a:t>でさえ発生・対応してきた過去</a:t>
            </a:r>
          </a:p>
          <a:p>
            <a:pPr marL="933450" lvl="1" indent="-395288">
              <a:buSzPct val="85000"/>
            </a:pPr>
            <a:r>
              <a:rPr lang="ja-JP" altLang="en-US" dirty="0"/>
              <a:t>  大学入試センター試験における英語リスニング試験の監督をやった者なら判るはず</a:t>
            </a:r>
          </a:p>
          <a:p>
            <a:pPr marL="933450" lvl="1" indent="-395288">
              <a:buSzPct val="85000"/>
            </a:pPr>
            <a:r>
              <a:rPr lang="ja-JP" altLang="en-US" dirty="0"/>
              <a:t> 膨大な</a:t>
            </a:r>
            <a:r>
              <a:rPr lang="en-US" altLang="ja-JP" dirty="0"/>
              <a:t>Item Bank</a:t>
            </a:r>
            <a:r>
              <a:rPr lang="ja-JP" altLang="en-US" dirty="0"/>
              <a:t>が必要。</a:t>
            </a:r>
            <a:r>
              <a:rPr lang="en-US" altLang="ja-JP" dirty="0"/>
              <a:t>Item Bank</a:t>
            </a:r>
            <a:r>
              <a:rPr lang="ja-JP" altLang="en-US" dirty="0"/>
              <a:t>の管理</a:t>
            </a:r>
            <a:r>
              <a:rPr lang="en-US" altLang="ja-JP" dirty="0"/>
              <a:t>(</a:t>
            </a:r>
            <a:r>
              <a:rPr lang="ja-JP" altLang="en-US" dirty="0"/>
              <a:t>統計量、履歴、プレテスト等</a:t>
            </a:r>
            <a:r>
              <a:rPr lang="en-US" altLang="ja-JP" dirty="0"/>
              <a:t>)</a:t>
            </a:r>
            <a:r>
              <a:rPr lang="ja-JP" altLang="en-US" dirty="0"/>
              <a:t>も必要。</a:t>
            </a:r>
          </a:p>
          <a:p>
            <a:pPr marL="933450" lvl="1" indent="-395288">
              <a:buSzPct val="85000"/>
            </a:pPr>
            <a:r>
              <a:rPr lang="ja-JP" altLang="en-US" dirty="0"/>
              <a:t> </a:t>
            </a:r>
            <a:r>
              <a:rPr lang="en-US" altLang="ja-JP" dirty="0"/>
              <a:t>Item</a:t>
            </a:r>
            <a:r>
              <a:rPr lang="ja-JP" altLang="en-US" dirty="0"/>
              <a:t>は原則非公開。</a:t>
            </a:r>
          </a:p>
          <a:p>
            <a:pPr marL="933450" lvl="1" indent="-395288">
              <a:buSzPct val="85000"/>
            </a:pPr>
            <a:r>
              <a:rPr lang="ja-JP" altLang="en-US" dirty="0"/>
              <a:t> アジアでの失敗例</a:t>
            </a:r>
            <a:r>
              <a:rPr lang="en-US" altLang="ja-JP" dirty="0"/>
              <a:t>: TOEFL</a:t>
            </a:r>
            <a:r>
              <a:rPr lang="ja-JP" altLang="en-US" dirty="0"/>
              <a:t>の設問窃盗</a:t>
            </a:r>
            <a:r>
              <a:rPr lang="en-US" altLang="ja-JP" dirty="0"/>
              <a:t>(2000</a:t>
            </a:r>
            <a:r>
              <a:rPr lang="ja-JP" altLang="en-US" dirty="0"/>
              <a:t>年前後</a:t>
            </a:r>
            <a:r>
              <a:rPr lang="en-US" altLang="ja-JP" dirty="0"/>
              <a:t>)</a:t>
            </a:r>
            <a:r>
              <a:rPr lang="ja-JP" altLang="en-US" dirty="0" err="1"/>
              <a:t>。</a:t>
            </a:r>
            <a:r>
              <a:rPr lang="en-US" altLang="ja-JP" dirty="0"/>
              <a:t>Item</a:t>
            </a:r>
            <a:r>
              <a:rPr lang="ja-JP" altLang="en-US" dirty="0"/>
              <a:t>自動生成の研究が過去にはあったがその後聞かない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ja-JP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8667750" cy="1143000"/>
          </a:xfrm>
        </p:spPr>
        <p:txBody>
          <a:bodyPr/>
          <a:lstStyle/>
          <a:p>
            <a:r>
              <a:rPr lang="en-US" altLang="ja-JP" dirty="0" smtClean="0"/>
              <a:t>1. CBT</a:t>
            </a:r>
            <a:r>
              <a:rPr lang="en-US" altLang="ja-JP" sz="2800" dirty="0" smtClean="0"/>
              <a:t>(Computer-Based Testing)</a:t>
            </a:r>
            <a:r>
              <a:rPr lang="en-US" altLang="ja-JP" dirty="0" smtClean="0"/>
              <a:t>: </a:t>
            </a:r>
            <a:r>
              <a:rPr lang="ja-JP" altLang="en-US" dirty="0" smtClean="0"/>
              <a:t>欠点</a:t>
            </a: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9614" y="1180060"/>
            <a:ext cx="8774386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800" dirty="0" smtClean="0"/>
              <a:t>膨大</a:t>
            </a:r>
            <a:r>
              <a:rPr lang="ja-JP" altLang="en-US" sz="2800" dirty="0"/>
              <a:t>な</a:t>
            </a:r>
            <a:r>
              <a:rPr lang="en-US" altLang="ja-JP" sz="2800" dirty="0"/>
              <a:t>Item Bank</a:t>
            </a:r>
            <a:r>
              <a:rPr lang="ja-JP" altLang="en-US" sz="2800" dirty="0"/>
              <a:t>が</a:t>
            </a:r>
            <a:r>
              <a:rPr lang="ja-JP" altLang="en-US" sz="2800" dirty="0" smtClean="0"/>
              <a:t>必要</a:t>
            </a:r>
            <a:endParaRPr lang="en-US" altLang="ja-JP" sz="2800" dirty="0" smtClean="0"/>
          </a:p>
          <a:p>
            <a:pPr marL="533400" indent="-395288">
              <a:buSzPct val="85000"/>
            </a:pPr>
            <a:r>
              <a:rPr lang="en-US" altLang="ja-JP" sz="2800" dirty="0" smtClean="0"/>
              <a:t>Item </a:t>
            </a:r>
            <a:r>
              <a:rPr lang="en-US" altLang="ja-JP" sz="2800" dirty="0"/>
              <a:t>Bank</a:t>
            </a:r>
            <a:r>
              <a:rPr lang="ja-JP" altLang="en-US" sz="2800" dirty="0"/>
              <a:t>の管理</a:t>
            </a:r>
            <a:r>
              <a:rPr lang="en-US" altLang="ja-JP" sz="2800" dirty="0"/>
              <a:t>(</a:t>
            </a:r>
            <a:r>
              <a:rPr lang="ja-JP" altLang="en-US" sz="2800" dirty="0"/>
              <a:t>統計量、履歴、プレテスト等</a:t>
            </a:r>
            <a:r>
              <a:rPr lang="en-US" altLang="ja-JP" sz="2800" dirty="0"/>
              <a:t>)</a:t>
            </a:r>
            <a:r>
              <a:rPr lang="ja-JP" altLang="en-US" sz="2800" dirty="0"/>
              <a:t>も</a:t>
            </a:r>
            <a:r>
              <a:rPr lang="ja-JP" altLang="en-US" sz="2800" dirty="0" smtClean="0"/>
              <a:t>必要</a:t>
            </a:r>
            <a:endParaRPr lang="ja-JP" altLang="en-US" sz="2800" dirty="0"/>
          </a:p>
          <a:p>
            <a:pPr marL="533400" indent="-395288">
              <a:buSzPct val="85000"/>
            </a:pPr>
            <a:r>
              <a:rPr lang="en-US" altLang="ja-JP" sz="2800" dirty="0" smtClean="0"/>
              <a:t>Item</a:t>
            </a:r>
            <a:r>
              <a:rPr lang="ja-JP" altLang="en-US" sz="2800" dirty="0"/>
              <a:t>は原則</a:t>
            </a:r>
            <a:r>
              <a:rPr lang="ja-JP" altLang="en-US" sz="2800" dirty="0" smtClean="0"/>
              <a:t>非公開</a:t>
            </a:r>
            <a:endParaRPr lang="ja-JP" altLang="en-US" sz="2800" dirty="0"/>
          </a:p>
          <a:p>
            <a:pPr marL="533400" indent="-395288">
              <a:buSzPct val="85000"/>
            </a:pPr>
            <a:r>
              <a:rPr lang="ja-JP" altLang="en-US" sz="2800" dirty="0" smtClean="0"/>
              <a:t>装置不具合の危惧 ＝ </a:t>
            </a:r>
            <a:r>
              <a:rPr lang="en-US" altLang="ja-JP" sz="2800" dirty="0" smtClean="0"/>
              <a:t>DNC</a:t>
            </a:r>
            <a:r>
              <a:rPr lang="ja-JP" altLang="en-US" sz="2800" dirty="0" smtClean="0"/>
              <a:t>リスニング機器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少部品点数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でさえ発生・対応してきた過去</a:t>
            </a:r>
            <a:r>
              <a:rPr lang="en-US" altLang="ja-JP" sz="2800" dirty="0" smtClean="0"/>
              <a:t>(2006</a:t>
            </a:r>
            <a:r>
              <a:rPr lang="ja-JP" altLang="en-US" sz="2800" dirty="0" smtClean="0"/>
              <a:t>年～</a:t>
            </a:r>
            <a:r>
              <a:rPr lang="en-US" altLang="ja-JP" sz="2800" dirty="0" smtClean="0"/>
              <a:t>)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部品点数に比例して故障が発生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大学入試センター試験における英語リスニング試験の</a:t>
            </a:r>
            <a:r>
              <a:rPr lang="en-US" altLang="ja-JP" sz="2400" dirty="0" smtClean="0"/>
              <a:t>		</a:t>
            </a:r>
            <a:r>
              <a:rPr lang="ja-JP" altLang="en-US" sz="2400" dirty="0" smtClean="0"/>
              <a:t>試験監督を担当したことのある者なら危惧するはず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/>
              <a:t>紙</a:t>
            </a:r>
            <a:r>
              <a:rPr lang="ja-JP" altLang="en-US" sz="2400" dirty="0" smtClean="0"/>
              <a:t>の頑健性・利便性を凌駕する環境が提供できるのか</a:t>
            </a:r>
            <a:r>
              <a:rPr lang="en-US" altLang="ja-JP" sz="2400" dirty="0" smtClean="0"/>
              <a:t>?</a:t>
            </a:r>
            <a:endParaRPr lang="ja-JP" altLang="en-US" sz="2400" dirty="0" smtClean="0"/>
          </a:p>
          <a:p>
            <a:pPr marL="533400" indent="-395288">
              <a:buSzPct val="85000"/>
            </a:pPr>
            <a:r>
              <a:rPr lang="ja-JP" altLang="en-US" sz="2800" dirty="0" smtClean="0"/>
              <a:t>アジア</a:t>
            </a:r>
            <a:r>
              <a:rPr lang="ja-JP" altLang="en-US" sz="2800" dirty="0"/>
              <a:t>での失敗例</a:t>
            </a:r>
            <a:r>
              <a:rPr lang="en-US" altLang="ja-JP" sz="2800" dirty="0"/>
              <a:t>: TOEFL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Item</a:t>
            </a:r>
            <a:r>
              <a:rPr lang="ja-JP" altLang="en-US" sz="2800" dirty="0" smtClean="0"/>
              <a:t>窃盗</a:t>
            </a:r>
            <a:r>
              <a:rPr lang="en-US" altLang="ja-JP" sz="2800" dirty="0"/>
              <a:t>(2000</a:t>
            </a:r>
            <a:r>
              <a:rPr lang="ja-JP" altLang="en-US" sz="2800" dirty="0"/>
              <a:t>年前後</a:t>
            </a:r>
            <a:r>
              <a:rPr lang="en-US" altLang="ja-JP" sz="2800" dirty="0" smtClean="0"/>
              <a:t>)</a:t>
            </a:r>
          </a:p>
          <a:p>
            <a:pPr marL="933450" lvl="1" indent="-395288">
              <a:buSzPct val="85000"/>
            </a:pPr>
            <a:r>
              <a:rPr lang="en-US" altLang="ja-JP" sz="2400" dirty="0" smtClean="0"/>
              <a:t>Item</a:t>
            </a:r>
            <a:r>
              <a:rPr lang="ja-JP" altLang="en-US" sz="2400" dirty="0"/>
              <a:t>自動生成の研究が過去にはあったがその後</a:t>
            </a:r>
            <a:r>
              <a:rPr lang="ja-JP" altLang="en-US" sz="2400" dirty="0" smtClean="0"/>
              <a:t>聞かない</a:t>
            </a:r>
            <a:endParaRPr lang="en-US" altLang="ja-JP" sz="24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ja-JP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88913"/>
            <a:ext cx="8812213" cy="1143000"/>
          </a:xfrm>
        </p:spPr>
        <p:txBody>
          <a:bodyPr/>
          <a:lstStyle/>
          <a:p>
            <a:r>
              <a:rPr lang="en-US" altLang="ja-JP" dirty="0"/>
              <a:t>2. Item </a:t>
            </a:r>
            <a:r>
              <a:rPr lang="en-US" altLang="ja-JP" dirty="0" smtClean="0"/>
              <a:t>Bank</a:t>
            </a:r>
            <a:r>
              <a:rPr lang="en-US" altLang="ja-JP" sz="2400" dirty="0" smtClean="0"/>
              <a:t>(Item </a:t>
            </a:r>
            <a:r>
              <a:rPr lang="en-US" altLang="ja-JP" sz="2400" dirty="0"/>
              <a:t>Pool</a:t>
            </a:r>
            <a:r>
              <a:rPr lang="ja-JP" altLang="en-US" sz="2400" dirty="0" err="1"/>
              <a:t>、</a:t>
            </a:r>
            <a:r>
              <a:rPr lang="ja-JP" altLang="en-US" sz="2400" dirty="0" smtClean="0"/>
              <a:t>項目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設問</a:t>
            </a:r>
            <a:r>
              <a:rPr lang="ja-JP" altLang="en-US" sz="2400" dirty="0"/>
              <a:t>銀行</a:t>
            </a:r>
            <a:r>
              <a:rPr lang="en-US" altLang="ja-JP" sz="2400" dirty="0" smtClean="0"/>
              <a:t>)</a:t>
            </a:r>
            <a:endParaRPr lang="ja-JP" altLang="en-US" dirty="0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399" y="1052736"/>
            <a:ext cx="8991601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800" dirty="0" smtClean="0"/>
              <a:t>利点</a:t>
            </a:r>
            <a:endParaRPr lang="en-US" altLang="ja-JP" sz="2800" dirty="0" smtClean="0"/>
          </a:p>
          <a:p>
            <a:pPr marL="933450" lvl="1" indent="-395288">
              <a:buSzPct val="85000"/>
            </a:pPr>
            <a:r>
              <a:rPr lang="en-US" altLang="ja-JP" sz="2400" dirty="0" smtClean="0"/>
              <a:t>Item</a:t>
            </a:r>
            <a:r>
              <a:rPr lang="ja-JP" altLang="en-US" sz="2400" dirty="0" smtClean="0"/>
              <a:t>の的確な管理の下では、質</a:t>
            </a:r>
            <a:r>
              <a:rPr lang="ja-JP" altLang="en-US" sz="2400" dirty="0"/>
              <a:t>の高い出題が</a:t>
            </a:r>
            <a:r>
              <a:rPr lang="ja-JP" altLang="en-US" sz="2400" dirty="0" smtClean="0"/>
              <a:t>可能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/>
              <a:t>受験者</a:t>
            </a:r>
            <a:r>
              <a:rPr lang="ja-JP" altLang="en-US" sz="2400" dirty="0" smtClean="0"/>
              <a:t>の評価がより正確にできるであろう</a:t>
            </a:r>
            <a:endParaRPr lang="ja-JP" altLang="en-US" sz="2400" dirty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教育</a:t>
            </a:r>
            <a:r>
              <a:rPr lang="ja-JP" altLang="en-US" sz="2400" dirty="0"/>
              <a:t>課程の整備をベース</a:t>
            </a:r>
            <a:r>
              <a:rPr lang="ja-JP" altLang="en-US" sz="2400" dirty="0" smtClean="0"/>
              <a:t>に</a:t>
            </a:r>
            <a:endParaRPr lang="en-US" altLang="ja-JP" sz="2400" dirty="0" smtClean="0"/>
          </a:p>
          <a:p>
            <a:pPr marL="538162" lvl="1" indent="0">
              <a:buSzPct val="85000"/>
              <a:buNone/>
            </a:pPr>
            <a:r>
              <a:rPr lang="en-US" altLang="ja-JP" sz="3600" dirty="0" smtClean="0"/>
              <a:t>	</a:t>
            </a:r>
            <a:r>
              <a:rPr lang="en-US" altLang="ja-JP" sz="3200" dirty="0" smtClean="0"/>
              <a:t>    </a:t>
            </a:r>
            <a:r>
              <a:rPr lang="en-US" altLang="ja-JP" sz="2400" dirty="0" smtClean="0"/>
              <a:t>&lt;===</a:t>
            </a:r>
            <a:endParaRPr lang="en-US" altLang="ja-JP" sz="2400" dirty="0"/>
          </a:p>
          <a:p>
            <a:pPr marL="533400" indent="-395288">
              <a:buSzPct val="85000"/>
            </a:pPr>
            <a:r>
              <a:rPr lang="ja-JP" altLang="en-US" sz="2800" dirty="0" smtClean="0"/>
              <a:t>欠点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前半</a:t>
            </a:r>
            <a:r>
              <a:rPr lang="en-US" altLang="ja-JP" sz="2800" dirty="0" smtClean="0"/>
              <a:t>)</a:t>
            </a:r>
            <a:endParaRPr lang="ja-JP" altLang="en-US" sz="2800" dirty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開始</a:t>
            </a:r>
            <a:r>
              <a:rPr lang="ja-JP" altLang="en-US" sz="2400" dirty="0"/>
              <a:t>時の設問数の確保・その方策。膨大な項目数の必要性。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事前</a:t>
            </a:r>
            <a:r>
              <a:rPr lang="ja-JP" altLang="en-US" sz="2400" dirty="0"/>
              <a:t>評価</a:t>
            </a:r>
            <a:r>
              <a:rPr lang="en-US" altLang="ja-JP" sz="2400" dirty="0"/>
              <a:t>(</a:t>
            </a:r>
            <a:r>
              <a:rPr lang="ja-JP" altLang="en-US" sz="2400" dirty="0"/>
              <a:t>プレテスト</a:t>
            </a:r>
            <a:r>
              <a:rPr lang="en-US" altLang="ja-JP" sz="2400" dirty="0"/>
              <a:t>)</a:t>
            </a:r>
            <a:r>
              <a:rPr lang="ja-JP" altLang="en-US" sz="2400" dirty="0"/>
              <a:t>が必須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溜めた設問の秘匿が継続的に保持できるのか疑問。</a:t>
            </a:r>
            <a:r>
              <a:rPr lang="en-US" altLang="ja-JP" sz="2400" dirty="0" smtClean="0"/>
              <a:t>	    	</a:t>
            </a:r>
            <a:r>
              <a:rPr lang="ja-JP" altLang="en-US" sz="2400" dirty="0" smtClean="0"/>
              <a:t>曝露の危険性 ＝ アジア諸国の国民性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中国での例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初出</a:t>
            </a:r>
            <a:r>
              <a:rPr lang="ja-JP" altLang="en-US" sz="2400" dirty="0"/>
              <a:t>設問</a:t>
            </a:r>
            <a:r>
              <a:rPr lang="en-US" altLang="ja-JP" sz="2400" dirty="0"/>
              <a:t>(Virgin Item)</a:t>
            </a:r>
            <a:r>
              <a:rPr lang="ja-JP" altLang="en-US" sz="2400" dirty="0"/>
              <a:t>ではない </a:t>
            </a:r>
            <a:r>
              <a:rPr lang="en-US" altLang="ja-JP" sz="2400" dirty="0" smtClean="0"/>
              <a:t>				&lt;===&gt; </a:t>
            </a:r>
            <a:r>
              <a:rPr lang="ja-JP" altLang="en-US" sz="2400" dirty="0"/>
              <a:t>日本では初出設問だけで実施してきた過去</a:t>
            </a:r>
          </a:p>
          <a:p>
            <a:pPr marL="933450" lvl="1" indent="-395288">
              <a:buSzPct val="85000"/>
            </a:pP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日本</a:t>
            </a:r>
            <a:r>
              <a:rPr lang="ja-JP" altLang="en-US" sz="2400" dirty="0"/>
              <a:t>の特性</a:t>
            </a:r>
            <a:r>
              <a:rPr lang="en-US" altLang="ja-JP" sz="2400" dirty="0"/>
              <a:t>: </a:t>
            </a:r>
            <a:r>
              <a:rPr lang="zh-TW" altLang="en-US" sz="2400" dirty="0" smtClean="0"/>
              <a:t>学習</a:t>
            </a:r>
            <a:r>
              <a:rPr lang="zh-TW" altLang="en-US" sz="2400" dirty="0"/>
              <a:t>指導</a:t>
            </a:r>
            <a:r>
              <a:rPr lang="zh-TW" altLang="en-US" sz="2400" dirty="0" smtClean="0"/>
              <a:t>要領</a:t>
            </a:r>
            <a:r>
              <a:rPr lang="ja-JP" altLang="en-US" sz="2400" dirty="0" smtClean="0"/>
              <a:t>改訂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概ね</a:t>
            </a:r>
            <a:r>
              <a:rPr lang="en-US" altLang="ja-JP" sz="2400" dirty="0"/>
              <a:t>10</a:t>
            </a:r>
            <a:r>
              <a:rPr lang="ja-JP" altLang="en-US" sz="2400" dirty="0"/>
              <a:t>年間隔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への</a:t>
            </a:r>
            <a:r>
              <a:rPr lang="ja-JP" altLang="en-US" sz="2400" dirty="0"/>
              <a:t>対応</a:t>
            </a:r>
          </a:p>
          <a:p>
            <a:pPr marL="933450" lvl="1" indent="-395288">
              <a:buSzPct val="85000"/>
            </a:pPr>
            <a:r>
              <a:rPr lang="en-US" altLang="ja-JP" sz="2400" dirty="0" smtClean="0"/>
              <a:t>Item</a:t>
            </a:r>
            <a:r>
              <a:rPr lang="ja-JP" altLang="en-US" sz="2400" dirty="0"/>
              <a:t>の自動生成の徒労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アジア</a:t>
            </a:r>
            <a:r>
              <a:rPr lang="ja-JP" altLang="en-US" sz="2400" dirty="0"/>
              <a:t>で選抜試験</a:t>
            </a:r>
            <a:r>
              <a:rPr lang="en-US" altLang="ja-JP" sz="2400" dirty="0"/>
              <a:t>(</a:t>
            </a:r>
            <a:r>
              <a:rPr lang="ja-JP" altLang="en-US" sz="2400" dirty="0"/>
              <a:t>ハイステークステスト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での</a:t>
            </a:r>
            <a:r>
              <a:rPr lang="ja-JP" altLang="en-US" sz="2400" dirty="0"/>
              <a:t>導入事例はあるのか</a:t>
            </a:r>
            <a:r>
              <a:rPr lang="en-US" altLang="ja-JP" sz="2400" dirty="0"/>
              <a:t>? </a:t>
            </a:r>
            <a:r>
              <a:rPr lang="ja-JP" altLang="en-US" sz="2400" dirty="0"/>
              <a:t>韓国</a:t>
            </a:r>
            <a:r>
              <a:rPr lang="en-US" altLang="ja-JP" sz="2400" dirty="0"/>
              <a:t>? </a:t>
            </a:r>
            <a:endParaRPr lang="en-US" altLang="ja-JP" sz="24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343665" y="2825007"/>
            <a:ext cx="6408712" cy="11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395288">
              <a:buSzPct val="85000"/>
            </a:pPr>
            <a:r>
              <a:rPr lang="ja-JP" altLang="en-US" sz="2400" kern="0" dirty="0"/>
              <a:t>医学部共用試験等</a:t>
            </a:r>
            <a:r>
              <a:rPr lang="en-US" altLang="ja-JP" sz="2400" kern="0" dirty="0"/>
              <a:t>(</a:t>
            </a:r>
            <a:r>
              <a:rPr lang="ja-JP" altLang="en-US" sz="2400" kern="0" dirty="0"/>
              <a:t>コアカリキュラムの存在</a:t>
            </a:r>
            <a:r>
              <a:rPr lang="en-US" altLang="ja-JP" sz="2400" kern="0" dirty="0"/>
              <a:t>)</a:t>
            </a:r>
          </a:p>
          <a:p>
            <a:pPr marL="533400" indent="-395288">
              <a:buSzPct val="85000"/>
            </a:pPr>
            <a:r>
              <a:rPr lang="ja-JP" altLang="en-US" sz="2400" kern="0" dirty="0" smtClean="0"/>
              <a:t>資格試験や達成度試験</a:t>
            </a:r>
            <a:endParaRPr lang="ja-JP" altLang="en-US" sz="2400" kern="0" dirty="0"/>
          </a:p>
        </p:txBody>
      </p:sp>
      <p:sp>
        <p:nvSpPr>
          <p:cNvPr id="7" name="右中かっこ 6"/>
          <p:cNvSpPr/>
          <p:nvPr/>
        </p:nvSpPr>
        <p:spPr bwMode="auto">
          <a:xfrm rot="10800000">
            <a:off x="2339753" y="2924944"/>
            <a:ext cx="288032" cy="720080"/>
          </a:xfrm>
          <a:prstGeom prst="rightBrace">
            <a:avLst>
              <a:gd name="adj1" fmla="val 29585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5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88913"/>
            <a:ext cx="8812213" cy="1143000"/>
          </a:xfrm>
        </p:spPr>
        <p:txBody>
          <a:bodyPr/>
          <a:lstStyle/>
          <a:p>
            <a:r>
              <a:rPr lang="en-US" altLang="ja-JP" dirty="0"/>
              <a:t>2. Item </a:t>
            </a:r>
            <a:r>
              <a:rPr lang="en-US" altLang="ja-JP" dirty="0" smtClean="0"/>
              <a:t>Bank</a:t>
            </a:r>
            <a:r>
              <a:rPr lang="en-US" altLang="ja-JP" sz="2400" dirty="0" smtClean="0"/>
              <a:t>(Item </a:t>
            </a:r>
            <a:r>
              <a:rPr lang="en-US" altLang="ja-JP" sz="2400" dirty="0"/>
              <a:t>Pool</a:t>
            </a:r>
            <a:r>
              <a:rPr lang="ja-JP" altLang="en-US" sz="2400" dirty="0" err="1"/>
              <a:t>、</a:t>
            </a:r>
            <a:r>
              <a:rPr lang="ja-JP" altLang="en-US" sz="2400" dirty="0" smtClean="0"/>
              <a:t>項目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設問</a:t>
            </a:r>
            <a:r>
              <a:rPr lang="ja-JP" altLang="en-US" sz="2400" dirty="0"/>
              <a:t>銀行</a:t>
            </a:r>
            <a:r>
              <a:rPr lang="en-US" altLang="ja-JP" sz="2400" dirty="0" smtClean="0"/>
              <a:t>)</a:t>
            </a:r>
            <a:endParaRPr lang="ja-JP" altLang="en-US" dirty="0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399" y="1052736"/>
            <a:ext cx="8991601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800" dirty="0" smtClean="0"/>
              <a:t>欠点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後半</a:t>
            </a:r>
            <a:r>
              <a:rPr lang="en-US" altLang="ja-JP" sz="2800" dirty="0" smtClean="0"/>
              <a:t>)</a:t>
            </a:r>
            <a:endParaRPr lang="ja-JP" altLang="en-US" sz="2800" dirty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日本</a:t>
            </a:r>
            <a:r>
              <a:rPr lang="ja-JP" altLang="en-US" sz="2400" dirty="0"/>
              <a:t>の特性</a:t>
            </a:r>
            <a:r>
              <a:rPr lang="en-US" altLang="ja-JP" sz="2400" dirty="0"/>
              <a:t>: </a:t>
            </a:r>
            <a:r>
              <a:rPr lang="zh-TW" altLang="en-US" sz="2400" dirty="0"/>
              <a:t>学習指導要領</a:t>
            </a:r>
            <a:r>
              <a:rPr lang="ja-JP" altLang="en-US" sz="2400" dirty="0"/>
              <a:t>改訂</a:t>
            </a:r>
            <a:r>
              <a:rPr lang="en-US" altLang="ja-JP" sz="2400" dirty="0"/>
              <a:t>(</a:t>
            </a:r>
            <a:r>
              <a:rPr lang="ja-JP" altLang="en-US" sz="2400" dirty="0"/>
              <a:t>概ね</a:t>
            </a:r>
            <a:r>
              <a:rPr lang="en-US" altLang="ja-JP" sz="2400" dirty="0"/>
              <a:t>10</a:t>
            </a:r>
            <a:r>
              <a:rPr lang="ja-JP" altLang="en-US" sz="2400" dirty="0"/>
              <a:t>年間隔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への</a:t>
            </a:r>
            <a:r>
              <a:rPr lang="ja-JP" altLang="en-US" sz="2400" dirty="0"/>
              <a:t>対応</a:t>
            </a:r>
          </a:p>
          <a:p>
            <a:pPr marL="933450" lvl="1" indent="-395288">
              <a:buSzPct val="85000"/>
            </a:pPr>
            <a:r>
              <a:rPr lang="en-US" altLang="ja-JP" sz="2400" dirty="0"/>
              <a:t>Item</a:t>
            </a:r>
            <a:r>
              <a:rPr lang="ja-JP" altLang="en-US" sz="2400" dirty="0"/>
              <a:t>の自動生成の</a:t>
            </a:r>
            <a:r>
              <a:rPr lang="ja-JP" altLang="en-US" sz="2400" dirty="0" smtClean="0"/>
              <a:t>徒労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一度出題すると同じ</a:t>
            </a:r>
            <a:r>
              <a:rPr lang="ja-JP" altLang="en-US" sz="2400" dirty="0"/>
              <a:t>スキル</a:t>
            </a:r>
            <a:r>
              <a:rPr lang="ja-JP" altLang="en-US" sz="2400" dirty="0" smtClean="0"/>
              <a:t>は対策される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過去問分析の経験</a:t>
            </a:r>
            <a:r>
              <a:rPr lang="en-US" altLang="ja-JP" sz="2400" dirty="0" smtClean="0"/>
              <a:t>)</a:t>
            </a:r>
            <a:endParaRPr lang="ja-JP" altLang="en-US" sz="2400" dirty="0"/>
          </a:p>
          <a:p>
            <a:pPr marL="933450" lvl="1" indent="-395288">
              <a:buSzPct val="85000"/>
            </a:pPr>
            <a:r>
              <a:rPr lang="ja-JP" altLang="en-US" sz="2400" dirty="0"/>
              <a:t>アジア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選抜</a:t>
            </a:r>
            <a:r>
              <a:rPr lang="ja-JP" altLang="en-US" sz="2400" dirty="0"/>
              <a:t>試験</a:t>
            </a:r>
            <a:r>
              <a:rPr lang="en-US" altLang="ja-JP" sz="2400" dirty="0"/>
              <a:t>(</a:t>
            </a:r>
            <a:r>
              <a:rPr lang="ja-JP" altLang="en-US" sz="2400" dirty="0"/>
              <a:t>ハイステークステスト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			</a:t>
            </a:r>
            <a:r>
              <a:rPr lang="ja-JP" altLang="en-US" sz="2400" dirty="0" smtClean="0"/>
              <a:t>導入</a:t>
            </a:r>
            <a:r>
              <a:rPr lang="ja-JP" altLang="en-US" sz="2400" dirty="0"/>
              <a:t>事例はあるのか</a:t>
            </a:r>
            <a:r>
              <a:rPr lang="en-US" altLang="ja-JP" sz="2400" dirty="0"/>
              <a:t>? </a:t>
            </a:r>
            <a:r>
              <a:rPr lang="ja-JP" altLang="en-US" sz="2400" dirty="0" smtClean="0"/>
              <a:t>韓国に構想はあったが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pPr marL="533400" indent="-395288">
              <a:buSzPct val="85000"/>
            </a:pPr>
            <a:r>
              <a:rPr lang="ja-JP" altLang="en-US" sz="2800" dirty="0" smtClean="0"/>
              <a:t>共通試験の年</a:t>
            </a:r>
            <a:r>
              <a:rPr lang="ja-JP" altLang="en-US" sz="2800" dirty="0"/>
              <a:t>複数回</a:t>
            </a:r>
            <a:r>
              <a:rPr lang="ja-JP" altLang="en-US" sz="2800" dirty="0" smtClean="0"/>
              <a:t>実施</a:t>
            </a:r>
            <a:endParaRPr lang="en-US" altLang="ja-JP" sz="2800" dirty="0" smtClean="0"/>
          </a:p>
          <a:p>
            <a:pPr marL="933450" lvl="1" indent="-395288">
              <a:buSzPct val="85000"/>
            </a:pPr>
            <a:r>
              <a:rPr lang="en-US" altLang="ja-JP" sz="2400" dirty="0" smtClean="0"/>
              <a:t>Item Bank(</a:t>
            </a:r>
            <a:r>
              <a:rPr lang="ja-JP" altLang="en-US" sz="2400" dirty="0" smtClean="0"/>
              <a:t>や</a:t>
            </a:r>
            <a:r>
              <a:rPr lang="en-US" altLang="ja-JP" sz="2400" dirty="0" smtClean="0"/>
              <a:t>CBT)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救世主とは</a:t>
            </a:r>
            <a:r>
              <a:rPr lang="ja-JP" altLang="en-US" sz="2400" dirty="0" smtClean="0"/>
              <a:t>成り得ない。</a:t>
            </a:r>
            <a:r>
              <a:rPr lang="en-US" altLang="ja-JP" sz="2400" dirty="0" smtClean="0"/>
              <a:t>PBT</a:t>
            </a:r>
            <a:r>
              <a:rPr lang="ja-JP" altLang="en-US" sz="2400" dirty="0" smtClean="0"/>
              <a:t>でさえ。</a:t>
            </a:r>
            <a:endParaRPr lang="ja-JP" altLang="en-US" sz="2400" dirty="0"/>
          </a:p>
          <a:p>
            <a:pPr marL="933450" lvl="1" indent="-395288">
              <a:buSzPct val="85000"/>
            </a:pPr>
            <a:r>
              <a:rPr lang="en-US" altLang="ja-JP" sz="2400" dirty="0" smtClean="0">
                <a:sym typeface="Wingdings" panose="05000000000000000000" pitchFamily="2" charset="2"/>
              </a:rPr>
              <a:t>Item</a:t>
            </a:r>
            <a:r>
              <a:rPr lang="ja-JP" altLang="en-US" sz="2400" dirty="0" smtClean="0">
                <a:sym typeface="Wingdings" panose="05000000000000000000" pitchFamily="2" charset="2"/>
              </a:rPr>
              <a:t>供給量の圧倒的不足をどう補うつもりなのか</a:t>
            </a:r>
            <a:r>
              <a:rPr lang="en-US" altLang="ja-JP" sz="2400" dirty="0" smtClean="0">
                <a:sym typeface="Wingdings" panose="05000000000000000000" pitchFamily="2" charset="2"/>
              </a:rPr>
              <a:t>? </a:t>
            </a:r>
          </a:p>
          <a:p>
            <a:pPr marL="1333500" lvl="2" indent="-395288">
              <a:buSzPct val="85000"/>
            </a:pPr>
            <a:r>
              <a:rPr lang="ja-JP" altLang="en-US" sz="2000" dirty="0" smtClean="0"/>
              <a:t>問題</a:t>
            </a:r>
            <a:r>
              <a:rPr lang="ja-JP" altLang="en-US" sz="2000" dirty="0"/>
              <a:t>作成の労力は膨大であり、</a:t>
            </a:r>
            <a:r>
              <a:rPr lang="en-US" altLang="ja-JP" sz="2000" dirty="0"/>
              <a:t>Item </a:t>
            </a:r>
            <a:r>
              <a:rPr lang="en-US" altLang="ja-JP" sz="2000" dirty="0" smtClean="0"/>
              <a:t>Bank</a:t>
            </a:r>
            <a:r>
              <a:rPr lang="ja-JP" altLang="en-US" sz="2000" dirty="0" smtClean="0"/>
              <a:t>を構成できるほどの</a:t>
            </a:r>
            <a:r>
              <a:rPr lang="en-US" altLang="ja-JP" sz="2000" dirty="0" smtClean="0"/>
              <a:t>		</a:t>
            </a:r>
            <a:r>
              <a:rPr lang="ja-JP" altLang="en-US" sz="2000" dirty="0" smtClean="0"/>
              <a:t>作成</a:t>
            </a:r>
            <a:r>
              <a:rPr lang="en-US" altLang="ja-JP" sz="2000" dirty="0"/>
              <a:t>(</a:t>
            </a:r>
            <a:r>
              <a:rPr lang="ja-JP" altLang="en-US" sz="2000" dirty="0"/>
              <a:t>質・量とも</a:t>
            </a:r>
            <a:r>
              <a:rPr lang="en-US" altLang="ja-JP" sz="2000" dirty="0"/>
              <a:t>)</a:t>
            </a:r>
            <a:r>
              <a:rPr lang="ja-JP" altLang="en-US" sz="2000" dirty="0"/>
              <a:t>は</a:t>
            </a:r>
            <a:r>
              <a:rPr lang="ja-JP" altLang="en-US" sz="2000" dirty="0" smtClean="0"/>
              <a:t>不可能 </a:t>
            </a:r>
            <a:r>
              <a:rPr lang="en-US" altLang="ja-JP" sz="2000" dirty="0" smtClean="0"/>
              <a:t>=</a:t>
            </a:r>
            <a:r>
              <a:rPr lang="en-US" altLang="ja-JP" sz="2000" dirty="0" smtClean="0">
                <a:sym typeface="Wingdings" panose="05000000000000000000" pitchFamily="2" charset="2"/>
              </a:rPr>
              <a:t>==&gt; </a:t>
            </a:r>
            <a:r>
              <a:rPr lang="ja-JP" altLang="en-US" sz="2000" dirty="0" smtClean="0">
                <a:sym typeface="Wingdings" panose="05000000000000000000" pitchFamily="2" charset="2"/>
              </a:rPr>
              <a:t>統括官にお問い合わせを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933450" lvl="1" indent="-395288">
              <a:buSzPct val="85000"/>
            </a:pPr>
            <a:r>
              <a:rPr lang="ja-JP" altLang="en-US" sz="2400" dirty="0" smtClean="0">
                <a:sym typeface="Wingdings" panose="05000000000000000000" pitchFamily="2" charset="2"/>
              </a:rPr>
              <a:t>日本で</a:t>
            </a:r>
            <a:r>
              <a:rPr lang="ja-JP" altLang="en-US" sz="2400" dirty="0">
                <a:sym typeface="Wingdings" panose="05000000000000000000" pitchFamily="2" charset="2"/>
              </a:rPr>
              <a:t>事前</a:t>
            </a:r>
            <a:r>
              <a:rPr lang="ja-JP" altLang="en-US" sz="2400" dirty="0" smtClean="0">
                <a:sym typeface="Wingdings" panose="05000000000000000000" pitchFamily="2" charset="2"/>
              </a:rPr>
              <a:t>評価が可能か</a:t>
            </a:r>
            <a:r>
              <a:rPr lang="en-US" altLang="ja-JP" sz="2400" dirty="0" smtClean="0">
                <a:sym typeface="Wingdings" panose="05000000000000000000" pitchFamily="2" charset="2"/>
              </a:rPr>
              <a:t>? </a:t>
            </a:r>
            <a:r>
              <a:rPr lang="ja-JP" altLang="en-US" sz="2400" dirty="0" smtClean="0">
                <a:sym typeface="Wingdings" panose="05000000000000000000" pitchFamily="2" charset="2"/>
              </a:rPr>
              <a:t>曝露を危惧しなくて良いのか</a:t>
            </a:r>
            <a:r>
              <a:rPr lang="en-US" altLang="ja-JP" sz="2400" dirty="0" smtClean="0">
                <a:sym typeface="Wingdings" panose="05000000000000000000" pitchFamily="2" charset="2"/>
              </a:rPr>
              <a:t>?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/>
              <a:t>道具立て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在って</a:t>
            </a:r>
            <a:r>
              <a:rPr lang="ja-JP" altLang="en-US" sz="2400" dirty="0" smtClean="0"/>
              <a:t>も、中身が無ければ機能しない・運用不可</a:t>
            </a:r>
            <a:endParaRPr lang="en-US" altLang="ja-JP" sz="24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ja-JP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CABBF-2B35-454B-954B-52EA50314414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44624"/>
            <a:ext cx="8812213" cy="1143000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en-US" altLang="ja-JP" dirty="0" smtClean="0"/>
              <a:t>. </a:t>
            </a:r>
            <a:r>
              <a:rPr lang="ja-JP" altLang="en-US" dirty="0" smtClean="0"/>
              <a:t>顕在</a:t>
            </a:r>
            <a:r>
              <a:rPr lang="ja-JP" altLang="en-US" dirty="0"/>
              <a:t>変量と潜在</a:t>
            </a:r>
            <a:r>
              <a:rPr lang="ja-JP" altLang="en-US" dirty="0" smtClean="0"/>
              <a:t>変量</a:t>
            </a:r>
            <a:r>
              <a:rPr lang="ja-JP" altLang="en-US" dirty="0"/>
              <a:t>と</a:t>
            </a:r>
            <a:r>
              <a:rPr lang="ja-JP" altLang="en-US" dirty="0" smtClean="0"/>
              <a:t>の</a:t>
            </a:r>
            <a:r>
              <a:rPr lang="ja-JP" altLang="en-US" dirty="0"/>
              <a:t>ハザマ</a:t>
            </a:r>
            <a:r>
              <a:rPr lang="ja-JP" altLang="en-US" dirty="0" smtClean="0"/>
              <a:t>で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4" y="909910"/>
            <a:ext cx="8928992" cy="5687442"/>
          </a:xfrm>
        </p:spPr>
        <p:txBody>
          <a:bodyPr/>
          <a:lstStyle/>
          <a:p>
            <a:pPr marL="533400" indent="-360000">
              <a:buSzPct val="85000"/>
              <a:defRPr/>
            </a:pPr>
            <a:r>
              <a:rPr lang="ja-JP" altLang="en-US" dirty="0"/>
              <a:t>顕在変量</a:t>
            </a:r>
            <a:r>
              <a:rPr lang="en-US" altLang="ja-JP" dirty="0"/>
              <a:t>(Manifest Variable</a:t>
            </a:r>
            <a:r>
              <a:rPr lang="en-US" altLang="ja-JP" dirty="0" smtClean="0"/>
              <a:t>)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/>
              <a:t>回帰分析</a:t>
            </a:r>
            <a:r>
              <a:rPr lang="en-US" altLang="ja-JP" dirty="0"/>
              <a:t>(RA</a:t>
            </a:r>
            <a:r>
              <a:rPr lang="en-US" altLang="ja-JP" dirty="0" smtClean="0"/>
              <a:t>), </a:t>
            </a:r>
            <a:r>
              <a:rPr lang="ja-JP" altLang="en-US" dirty="0" smtClean="0"/>
              <a:t>主成分分析</a:t>
            </a:r>
            <a:r>
              <a:rPr lang="en-US" altLang="ja-JP" dirty="0" smtClean="0"/>
              <a:t>(PCA), .....</a:t>
            </a:r>
          </a:p>
          <a:p>
            <a:pPr marL="1790700" lvl="3" indent="-360000">
              <a:buSzPct val="85000"/>
              <a:defRPr/>
            </a:pPr>
            <a:endParaRPr lang="en-US" altLang="ja-JP" sz="800" dirty="0"/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線形</a:t>
            </a:r>
            <a:r>
              <a:rPr lang="ja-JP" altLang="en-US" dirty="0"/>
              <a:t>計算、行列</a:t>
            </a:r>
            <a:r>
              <a:rPr lang="ja-JP" altLang="en-US" dirty="0" smtClean="0"/>
              <a:t>計算で実現</a:t>
            </a:r>
            <a:r>
              <a:rPr lang="en-US" altLang="ja-JP" dirty="0" smtClean="0"/>
              <a:t>: </a:t>
            </a:r>
            <a:r>
              <a:rPr lang="ja-JP" altLang="en-US" dirty="0" smtClean="0"/>
              <a:t>解は一意に確定</a:t>
            </a:r>
            <a:endParaRPr lang="ja-JP" altLang="en-US" dirty="0"/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潜在</a:t>
            </a:r>
            <a:r>
              <a:rPr lang="ja-JP" altLang="en-US" dirty="0"/>
              <a:t>変量</a:t>
            </a:r>
            <a:r>
              <a:rPr lang="en-US" altLang="ja-JP" dirty="0"/>
              <a:t>(Latent Variable</a:t>
            </a:r>
            <a:r>
              <a:rPr lang="en-US" altLang="ja-JP" dirty="0" smtClean="0"/>
              <a:t>)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因子分析</a:t>
            </a:r>
            <a:r>
              <a:rPr lang="en-US" altLang="ja-JP" dirty="0" smtClean="0"/>
              <a:t>(FA), </a:t>
            </a:r>
            <a:r>
              <a:rPr lang="en-US" altLang="ja-JP" dirty="0"/>
              <a:t>IRT, </a:t>
            </a:r>
            <a:r>
              <a:rPr lang="ja-JP" altLang="en-US" dirty="0"/>
              <a:t>潜在クラス</a:t>
            </a:r>
            <a:r>
              <a:rPr lang="ja-JP" altLang="en-US" dirty="0" smtClean="0"/>
              <a:t>分析</a:t>
            </a:r>
            <a:r>
              <a:rPr lang="en-US" altLang="ja-JP" dirty="0" smtClean="0"/>
              <a:t>(LCA), .....</a:t>
            </a:r>
          </a:p>
          <a:p>
            <a:pPr marL="933450" lvl="1" indent="-360000">
              <a:buSzPct val="85000"/>
              <a:defRPr/>
            </a:pPr>
            <a:endParaRPr lang="en-US" altLang="ja-JP" sz="800" dirty="0"/>
          </a:p>
          <a:p>
            <a:pPr marL="933450" lvl="1" indent="-360000">
              <a:buSzPct val="85000"/>
              <a:defRPr/>
            </a:pPr>
            <a:r>
              <a:rPr lang="ja-JP" altLang="en-US" dirty="0"/>
              <a:t>測定できない。解</a:t>
            </a:r>
            <a:r>
              <a:rPr lang="ja-JP" altLang="en-US" dirty="0" smtClean="0"/>
              <a:t>は複数</a:t>
            </a:r>
            <a:r>
              <a:rPr lang="en-US" altLang="ja-JP" dirty="0" smtClean="0"/>
              <a:t>(</a:t>
            </a:r>
            <a:r>
              <a:rPr lang="ja-JP" altLang="en-US" dirty="0" smtClean="0"/>
              <a:t>無限個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。</a:t>
            </a:r>
            <a:r>
              <a:rPr lang="en-US" altLang="ja-JP" dirty="0" smtClean="0"/>
              <a:t>			  </a:t>
            </a:r>
            <a:r>
              <a:rPr lang="ja-JP" altLang="en-US" dirty="0" smtClean="0"/>
              <a:t>確認</a:t>
            </a:r>
            <a:r>
              <a:rPr lang="ja-JP" altLang="en-US" dirty="0"/>
              <a:t>の手段がない。恣意性の入り込む余地。</a:t>
            </a:r>
          </a:p>
          <a:p>
            <a:pPr marL="933450" lvl="1" indent="-360000">
              <a:buSzPct val="85000"/>
              <a:defRPr/>
            </a:pPr>
            <a:r>
              <a:rPr lang="ja-JP" altLang="en-US" dirty="0" smtClean="0"/>
              <a:t>推定</a:t>
            </a:r>
            <a:r>
              <a:rPr lang="ja-JP" altLang="en-US" dirty="0"/>
              <a:t>したパラメータの真偽は</a:t>
            </a:r>
            <a:r>
              <a:rPr lang="ja-JP" altLang="en-US" dirty="0" smtClean="0"/>
              <a:t>誰ができる</a:t>
            </a:r>
            <a:r>
              <a:rPr lang="ja-JP" altLang="en-US" dirty="0"/>
              <a:t>のか</a:t>
            </a:r>
            <a:r>
              <a:rPr lang="en-US" altLang="ja-JP" dirty="0"/>
              <a:t>?</a:t>
            </a:r>
          </a:p>
          <a:p>
            <a:pPr marL="533400" indent="-360000">
              <a:buSzPct val="85000"/>
              <a:defRPr/>
            </a:pPr>
            <a:r>
              <a:rPr lang="ja-JP" altLang="en-US" dirty="0" smtClean="0"/>
              <a:t>「真値＝計算結果」に対する</a:t>
            </a:r>
            <a:r>
              <a:rPr lang="en-US" altLang="ja-JP" dirty="0" smtClean="0"/>
              <a:t>					</a:t>
            </a:r>
            <a:r>
              <a:rPr lang="ja-JP" altLang="en-US" dirty="0" smtClean="0"/>
              <a:t>考え方・捉え方の違いのように思われる</a:t>
            </a:r>
            <a:endParaRPr lang="en-US" altLang="ja-JP" dirty="0" smtClean="0"/>
          </a:p>
          <a:p>
            <a:pPr marL="533400" indent="-360000">
              <a:buSzPct val="85000"/>
              <a:defRPr/>
            </a:pPr>
            <a:endParaRPr lang="ja-JP" altLang="en-US" dirty="0">
              <a:solidFill>
                <a:srgbClr val="FF0000"/>
              </a:solidFill>
            </a:endParaRPr>
          </a:p>
          <a:p>
            <a:pPr marL="533400" indent="-360000">
              <a:buSzPct val="85000"/>
              <a:defRPr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533400" indent="-360000">
              <a:buSzPct val="85000"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そもそも論として、誤差</a:t>
            </a:r>
            <a:r>
              <a:rPr lang="ja-JP" altLang="en-US" dirty="0">
                <a:solidFill>
                  <a:srgbClr val="FF0000"/>
                </a:solidFill>
              </a:rPr>
              <a:t>を含んで測定できるのがせいぜいと考えるかの違い</a:t>
            </a:r>
          </a:p>
          <a:p>
            <a:pPr marL="533400" indent="-360000">
              <a:buSzPct val="85000"/>
              <a:defRPr/>
            </a:pPr>
            <a:endParaRPr lang="ja-JP" altLang="en-US" dirty="0"/>
          </a:p>
          <a:p>
            <a:pPr marL="533400" indent="-360000">
              <a:buSzPct val="85000"/>
              <a:defRPr/>
            </a:pPr>
            <a:r>
              <a:rPr lang="ja-JP" altLang="en-US" dirty="0"/>
              <a:t> </a:t>
            </a:r>
            <a:r>
              <a:rPr lang="en-US" altLang="ja-JP" dirty="0"/>
              <a:t>IRT: Lord(1952), Lord &amp; </a:t>
            </a:r>
            <a:r>
              <a:rPr lang="en-US" altLang="ja-JP" dirty="0" err="1"/>
              <a:t>Novick</a:t>
            </a:r>
            <a:r>
              <a:rPr lang="en-US" altLang="ja-JP" dirty="0"/>
              <a:t>(1968)</a:t>
            </a:r>
          </a:p>
          <a:p>
            <a:pPr marL="533400" indent="-360000">
              <a:buSzPct val="85000"/>
              <a:defRPr/>
            </a:pPr>
            <a:r>
              <a:rPr lang="en-US" altLang="ja-JP" dirty="0"/>
              <a:t>  Lord, Frederic M. (1912-2000)</a:t>
            </a:r>
          </a:p>
          <a:p>
            <a:pPr marL="533400" indent="-360000">
              <a:buSzPct val="85000"/>
              <a:defRPr/>
            </a:pPr>
            <a:r>
              <a:rPr lang="en-US" altLang="ja-JP" dirty="0"/>
              <a:t>  </a:t>
            </a:r>
            <a:r>
              <a:rPr lang="en-US" altLang="ja-JP" dirty="0" err="1"/>
              <a:t>Novick</a:t>
            </a:r>
            <a:r>
              <a:rPr lang="en-US" altLang="ja-JP" dirty="0"/>
              <a:t>, Melvin R. (1932-1986)</a:t>
            </a:r>
          </a:p>
          <a:p>
            <a:pPr marL="533400" indent="-360000">
              <a:buSzPct val="85000"/>
              <a:defRPr/>
            </a:pPr>
            <a:r>
              <a:rPr lang="en-US" altLang="ja-JP" dirty="0"/>
              <a:t> LCA: </a:t>
            </a:r>
            <a:r>
              <a:rPr lang="en-US" altLang="ja-JP" dirty="0" err="1"/>
              <a:t>Lazarsfeld</a:t>
            </a:r>
            <a:r>
              <a:rPr lang="en-US" altLang="ja-JP" dirty="0"/>
              <a:t>(1968)</a:t>
            </a:r>
          </a:p>
          <a:p>
            <a:pPr marL="533400" indent="-360000">
              <a:buSzPct val="85000"/>
              <a:defRPr/>
            </a:pPr>
            <a:r>
              <a:rPr lang="en-US" altLang="ja-JP" dirty="0"/>
              <a:t>  </a:t>
            </a:r>
            <a:r>
              <a:rPr lang="en-US" altLang="ja-JP" dirty="0" err="1"/>
              <a:t>Lazarsfeld</a:t>
            </a:r>
            <a:r>
              <a:rPr lang="en-US" altLang="ja-JP" dirty="0"/>
              <a:t>, Paul Felix (1901-1976)</a:t>
            </a:r>
          </a:p>
          <a:p>
            <a:pPr marL="533400" indent="-360000">
              <a:buSzPct val="85000"/>
              <a:defRPr/>
            </a:pPr>
            <a:endParaRPr lang="en-US" altLang="ja-JP" dirty="0"/>
          </a:p>
          <a:p>
            <a:pPr marL="533400" indent="-360000">
              <a:buSzPct val="85000"/>
              <a:defRPr/>
            </a:pPr>
            <a:r>
              <a:rPr lang="en-US" altLang="ja-JP" dirty="0"/>
              <a:t> </a:t>
            </a:r>
            <a:r>
              <a:rPr lang="ja-JP" altLang="en-US" dirty="0"/>
              <a:t>シンプルなモデル</a:t>
            </a:r>
            <a:r>
              <a:rPr lang="en-US" altLang="ja-JP" dirty="0"/>
              <a:t>(</a:t>
            </a:r>
            <a:r>
              <a:rPr lang="ja-JP" altLang="en-US" dirty="0"/>
              <a:t>素朴</a:t>
            </a:r>
            <a:r>
              <a:rPr lang="en-US" altLang="ja-JP" dirty="0"/>
              <a:t>?)</a:t>
            </a:r>
          </a:p>
          <a:p>
            <a:pPr marL="533400" indent="-360000">
              <a:buSzPct val="85000"/>
              <a:defRPr/>
            </a:pPr>
            <a:r>
              <a:rPr lang="en-US" altLang="ja-JP" dirty="0"/>
              <a:t> </a:t>
            </a:r>
            <a:r>
              <a:rPr lang="ja-JP" altLang="en-US" dirty="0"/>
              <a:t>計算パワーの貧弱な時代</a:t>
            </a:r>
          </a:p>
          <a:p>
            <a:pPr marL="533400" indent="-360000">
              <a:buSzPct val="85000"/>
              <a:defRPr/>
            </a:pPr>
            <a:r>
              <a:rPr lang="ja-JP" altLang="en-US" dirty="0"/>
              <a:t> 学力を表現するにはシンプル過ぎるモデルとも言える</a:t>
            </a:r>
          </a:p>
          <a:p>
            <a:pPr marL="533400" indent="-360000">
              <a:buSzPct val="85000"/>
              <a:defRPr/>
            </a:pPr>
            <a:r>
              <a:rPr lang="ja-JP" altLang="en-US" dirty="0"/>
              <a:t> 実験室に留めておくべきだった</a:t>
            </a:r>
          </a:p>
          <a:p>
            <a:pPr marL="533400" indent="-360000">
              <a:buSzPct val="85000"/>
              <a:defRPr/>
            </a:pPr>
            <a:r>
              <a:rPr lang="ja-JP" altLang="en-US" dirty="0"/>
              <a:t> 計算パワーが上がり無理やり計算できる時代だが、真値が求まっている保証がなく、また、モデル自身が改善されたわけでもない</a:t>
            </a:r>
          </a:p>
          <a:p>
            <a:pPr marL="533400" indent="-360000">
              <a:buSzPct val="85000"/>
              <a:defRPr/>
            </a:pPr>
            <a:endParaRPr lang="en-US" altLang="ja-JP" dirty="0" smtClean="0"/>
          </a:p>
        </p:txBody>
      </p:sp>
      <p:sp>
        <p:nvSpPr>
          <p:cNvPr id="71685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EA19A5-650C-4654-AFC8-89FEA462F3CE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7173416"/>
            <a:ext cx="12961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158440" y="1932059"/>
            <a:ext cx="4413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(</a:t>
            </a:r>
            <a:r>
              <a:rPr lang="en-US" altLang="ja-JP" sz="1100" dirty="0"/>
              <a:t>Regression Analysis</a:t>
            </a:r>
            <a:r>
              <a:rPr lang="en-US" altLang="ja-JP" sz="1100" dirty="0" smtClean="0"/>
              <a:t>)                       (</a:t>
            </a:r>
            <a:r>
              <a:rPr lang="en-US" altLang="ja-JP" sz="1100" dirty="0"/>
              <a:t>Principal Component </a:t>
            </a:r>
            <a:r>
              <a:rPr lang="en-US" altLang="ja-JP" sz="1100" dirty="0" smtClean="0"/>
              <a:t>Analysis)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58633" y="3664480"/>
            <a:ext cx="4997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(Factor </a:t>
            </a:r>
            <a:r>
              <a:rPr lang="en-US" altLang="ja-JP" sz="1100" dirty="0" smtClean="0"/>
              <a:t>Analysis)                                                  </a:t>
            </a:r>
            <a:r>
              <a:rPr lang="en-US" altLang="ja-JP" sz="1100" dirty="0"/>
              <a:t>(Latent Class </a:t>
            </a:r>
            <a:r>
              <a:rPr lang="en-US" altLang="ja-JP" sz="1100" dirty="0" smtClean="0"/>
              <a:t>Analysis)</a:t>
            </a:r>
            <a:endParaRPr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12107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88913"/>
            <a:ext cx="8812213" cy="1143000"/>
          </a:xfrm>
        </p:spPr>
        <p:txBody>
          <a:bodyPr/>
          <a:lstStyle/>
          <a:p>
            <a:r>
              <a:rPr lang="en-US" altLang="ja-JP" dirty="0" smtClean="0"/>
              <a:t>4. </a:t>
            </a:r>
            <a:r>
              <a:rPr lang="en-US" altLang="ja-JP" dirty="0"/>
              <a:t>IRT</a:t>
            </a:r>
            <a:r>
              <a:rPr lang="en-US" altLang="ja-JP" sz="2800" dirty="0"/>
              <a:t>(Item Response Theory</a:t>
            </a:r>
            <a:r>
              <a:rPr lang="ja-JP" altLang="en-US" sz="2800" dirty="0" err="1"/>
              <a:t>、</a:t>
            </a:r>
            <a:r>
              <a:rPr lang="ja-JP" altLang="en-US" sz="2800" dirty="0"/>
              <a:t>項目</a:t>
            </a:r>
            <a:r>
              <a:rPr lang="ja-JP" altLang="en-US" sz="2800" dirty="0" smtClean="0"/>
              <a:t>反応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応答理論</a:t>
            </a:r>
            <a:r>
              <a:rPr lang="en-US" altLang="ja-JP" sz="2800" dirty="0" smtClean="0"/>
              <a:t>)</a:t>
            </a:r>
            <a:endParaRPr lang="ja-JP" altLang="en-US" sz="2800" dirty="0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399" y="1180060"/>
            <a:ext cx="8991601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800" dirty="0" smtClean="0"/>
              <a:t>モデル：非常にシンプル。理解も容易</a:t>
            </a:r>
            <a:r>
              <a:rPr lang="en-US" altLang="ja-JP" sz="2800" dirty="0" smtClean="0"/>
              <a:t>? </a:t>
            </a:r>
            <a:endParaRPr lang="en-US" altLang="ja-JP" sz="2400" dirty="0" smtClean="0"/>
          </a:p>
          <a:p>
            <a:pPr marL="533400" indent="-395288">
              <a:buSzPct val="85000"/>
            </a:pPr>
            <a:r>
              <a:rPr lang="ja-JP" altLang="en-US" sz="2800" dirty="0" smtClean="0"/>
              <a:t>適用条件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前提条件、強い条件</a:t>
            </a:r>
            <a:r>
              <a:rPr lang="en-US" altLang="ja-JP" sz="2800" dirty="0" smtClean="0"/>
              <a:t>)</a:t>
            </a:r>
          </a:p>
          <a:p>
            <a:pPr marL="933450" lvl="1" indent="-395288">
              <a:buSzPct val="85000"/>
            </a:pPr>
            <a:r>
              <a:rPr lang="ja-JP" altLang="en-US" sz="2400" dirty="0"/>
              <a:t>単答式の</a:t>
            </a:r>
            <a:r>
              <a:rPr lang="ja-JP" altLang="en-US" sz="2400" dirty="0" smtClean="0"/>
              <a:t>出題を対象としている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個々の</a:t>
            </a:r>
            <a:r>
              <a:rPr lang="en-US" altLang="ja-JP" sz="2400" dirty="0" smtClean="0"/>
              <a:t>Item(</a:t>
            </a:r>
            <a:r>
              <a:rPr lang="ja-JP" altLang="en-US" sz="2400" dirty="0" smtClean="0"/>
              <a:t>設問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の独立性</a:t>
            </a:r>
            <a:endParaRPr lang="en-US" altLang="ja-JP" sz="2400" dirty="0" smtClean="0"/>
          </a:p>
          <a:p>
            <a:pPr marL="1333500" lvl="2" indent="-395288">
              <a:buSzPct val="85000"/>
            </a:pPr>
            <a:endParaRPr lang="en-US" altLang="ja-JP" sz="11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能力の</a:t>
            </a:r>
            <a:r>
              <a:rPr lang="en-US" altLang="ja-JP" sz="2400" dirty="0"/>
              <a:t>1</a:t>
            </a:r>
            <a:r>
              <a:rPr lang="ja-JP" altLang="en-US" sz="2400" dirty="0"/>
              <a:t>次元性  </a:t>
            </a:r>
            <a:r>
              <a:rPr lang="en-US" altLang="ja-JP" sz="2400" dirty="0"/>
              <a:t>&lt;=== 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endParaRPr lang="en-US" altLang="ja-JP" sz="2400" dirty="0" smtClean="0"/>
          </a:p>
          <a:p>
            <a:pPr marL="933450" lvl="1" indent="-395288">
              <a:buSzPct val="85000"/>
            </a:pPr>
            <a:endParaRPr lang="en-US" altLang="ja-JP" sz="2400" dirty="0"/>
          </a:p>
          <a:p>
            <a:pPr marL="933450" lvl="1" indent="-395288">
              <a:buSzPct val="85000"/>
            </a:pPr>
            <a:endParaRPr lang="en-US" altLang="ja-JP" sz="2400" dirty="0" smtClean="0"/>
          </a:p>
          <a:p>
            <a:pPr marL="933450" lvl="1" indent="-395288">
              <a:buSzPct val="85000"/>
            </a:pPr>
            <a:endParaRPr lang="en-US" altLang="ja-JP" sz="2800" dirty="0"/>
          </a:p>
          <a:p>
            <a:pPr marL="533400" indent="-395288">
              <a:buSzPct val="85000"/>
            </a:pPr>
            <a:endParaRPr lang="en-US" altLang="ja-JP" sz="2800" dirty="0" smtClean="0"/>
          </a:p>
          <a:p>
            <a:pPr marL="533400" indent="-395288">
              <a:buSzPct val="85000"/>
            </a:pPr>
            <a:endParaRPr lang="en-US" altLang="ja-JP" sz="2800" dirty="0"/>
          </a:p>
          <a:p>
            <a:pPr marL="533400" indent="-395288">
              <a:buSzPct val="85000"/>
            </a:pPr>
            <a:endParaRPr lang="en-US" altLang="ja-JP" sz="2800" dirty="0" smtClean="0"/>
          </a:p>
          <a:p>
            <a:pPr marL="533400" indent="-395288">
              <a:buSzPct val="85000"/>
            </a:pPr>
            <a:r>
              <a:rPr lang="en-US" altLang="ja-JP" sz="2800" dirty="0" smtClean="0"/>
              <a:t>[</a:t>
            </a:r>
            <a:r>
              <a:rPr lang="ja-JP" altLang="en-US" sz="2800" dirty="0" smtClean="0"/>
              <a:t>危惧</a:t>
            </a:r>
            <a:r>
              <a:rPr lang="en-US" altLang="ja-JP" sz="2800" dirty="0" smtClean="0"/>
              <a:t>] 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単答式の出題＝知識を問う設問になりがちではないか</a:t>
            </a:r>
            <a:r>
              <a:rPr lang="en-US" altLang="ja-JP" sz="2400" dirty="0" smtClean="0"/>
              <a:t>?</a:t>
            </a:r>
          </a:p>
          <a:p>
            <a:pPr marL="933450" lvl="1" indent="-395288">
              <a:buSzPct val="85000"/>
            </a:pPr>
            <a:r>
              <a:rPr lang="ja-JP" altLang="en-US" sz="2400" dirty="0"/>
              <a:t>思考力</a:t>
            </a:r>
            <a:r>
              <a:rPr lang="ja-JP" altLang="en-US" sz="2400" dirty="0" smtClean="0"/>
              <a:t>を測るのに大問形式は有効な手段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日本の文化</a:t>
            </a:r>
            <a:r>
              <a:rPr lang="en-US" altLang="ja-JP" sz="2400" dirty="0" smtClean="0"/>
              <a:t>)</a:t>
            </a:r>
          </a:p>
          <a:p>
            <a:pPr marL="533400" indent="-395288">
              <a:buSzPct val="85000"/>
            </a:pPr>
            <a:r>
              <a:rPr lang="ja-JP" altLang="en-US" sz="2800" dirty="0" smtClean="0"/>
              <a:t>変換点</a:t>
            </a:r>
            <a:r>
              <a:rPr lang="en-US" altLang="ja-JP" sz="2800" dirty="0"/>
              <a:t>(Scaled Score): </a:t>
            </a:r>
          </a:p>
          <a:p>
            <a:pPr marL="933450" lvl="1" indent="-395288">
              <a:buSzPct val="85000"/>
            </a:pPr>
            <a:r>
              <a:rPr lang="ja-JP" altLang="en-US" sz="2400" dirty="0" smtClean="0"/>
              <a:t>選抜</a:t>
            </a:r>
            <a:r>
              <a:rPr lang="ja-JP" altLang="en-US" sz="2400" dirty="0"/>
              <a:t>試験における変換点の受容が進むか</a:t>
            </a:r>
            <a:r>
              <a:rPr lang="en-US" altLang="ja-JP" sz="2400" dirty="0"/>
              <a:t>? : </a:t>
            </a:r>
            <a:r>
              <a:rPr lang="ja-JP" altLang="en-US" sz="2400" dirty="0" smtClean="0"/>
              <a:t>疑問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資格</a:t>
            </a:r>
            <a:r>
              <a:rPr lang="ja-JP" altLang="en-US" sz="2400" dirty="0"/>
              <a:t>試験</a:t>
            </a:r>
            <a:r>
              <a:rPr lang="en-US" altLang="ja-JP" sz="2400" dirty="0"/>
              <a:t>(TOEFL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TOEIC</a:t>
            </a:r>
            <a:r>
              <a:rPr lang="ja-JP" altLang="en-US" sz="2400" dirty="0"/>
              <a:t>等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での</a:t>
            </a:r>
            <a:r>
              <a:rPr lang="ja-JP" altLang="en-US" sz="2400" dirty="0"/>
              <a:t>普及で進んだのか</a:t>
            </a:r>
            <a:r>
              <a:rPr lang="en-US" altLang="ja-JP" sz="2400" dirty="0" smtClean="0"/>
              <a:t>??</a:t>
            </a:r>
          </a:p>
          <a:p>
            <a:pPr marL="533400" indent="-395288">
              <a:buSzPct val="85000"/>
            </a:pPr>
            <a:endParaRPr lang="en-US" altLang="ja-JP" sz="2800" dirty="0" smtClean="0"/>
          </a:p>
          <a:p>
            <a:pPr marL="933450" lvl="1" indent="-395288">
              <a:buSzPct val="85000"/>
            </a:pPr>
            <a:endParaRPr lang="en-US" altLang="ja-JP" sz="2400" dirty="0"/>
          </a:p>
          <a:p>
            <a:pPr marL="933450" lvl="1" indent="-395288">
              <a:buSzPct val="85000"/>
            </a:pP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目的</a:t>
            </a:r>
            <a:r>
              <a:rPr lang="ja-JP" altLang="en-US" sz="2400" dirty="0"/>
              <a:t>関数が複雑</a:t>
            </a:r>
            <a:r>
              <a:rPr lang="en-US" altLang="ja-JP" sz="2400" dirty="0"/>
              <a:t>(</a:t>
            </a:r>
            <a:r>
              <a:rPr lang="ja-JP" altLang="en-US" sz="2400" dirty="0"/>
              <a:t>多次元多峰性</a:t>
            </a:r>
            <a:r>
              <a:rPr lang="en-US" altLang="ja-JP" sz="2400" dirty="0"/>
              <a:t>)</a:t>
            </a:r>
            <a:r>
              <a:rPr lang="ja-JP" altLang="en-US" sz="2400" dirty="0"/>
              <a:t>で最適解が求まる保証がない。擬似的に求まってように振る舞っているだけ。</a:t>
            </a:r>
          </a:p>
          <a:p>
            <a:pPr marL="933450" lvl="1" indent="-395288">
              <a:buSzPct val="85000"/>
            </a:pPr>
            <a:r>
              <a:rPr lang="ja-JP" altLang="en-US" sz="2400" dirty="0"/>
              <a:t>   </a:t>
            </a:r>
            <a:r>
              <a:rPr lang="en-US" altLang="ja-JP" sz="2400" dirty="0"/>
              <a:t>===&gt; </a:t>
            </a:r>
            <a:r>
              <a:rPr lang="ja-JP" altLang="en-US" sz="2400" dirty="0"/>
              <a:t>計算技術の問題ではない。計算手法が変わったら最適値が変わる可能性大。</a:t>
            </a:r>
          </a:p>
          <a:p>
            <a:pPr marL="933450" lvl="1" indent="-395288">
              <a:buSzPct val="85000"/>
            </a:pPr>
            <a:endParaRPr lang="en-US" altLang="ja-JP" sz="2400" dirty="0"/>
          </a:p>
          <a:p>
            <a:pPr marL="933450" lvl="1" indent="-395288">
              <a:buSzPct val="85000"/>
            </a:pPr>
            <a:endParaRPr lang="en-US" altLang="ja-JP" sz="24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52120" y="2237963"/>
            <a:ext cx="338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日本の出題文化としての大問形式は</a:t>
            </a:r>
            <a:r>
              <a:rPr lang="ja-JP" altLang="en-US" sz="2400" dirty="0" smtClean="0"/>
              <a:t>対象外</a:t>
            </a:r>
            <a:endParaRPr lang="ja-JP" altLang="en-US" sz="2400" dirty="0"/>
          </a:p>
        </p:txBody>
      </p:sp>
      <p:sp>
        <p:nvSpPr>
          <p:cNvPr id="3" name="右中かっこ 2"/>
          <p:cNvSpPr/>
          <p:nvPr/>
        </p:nvSpPr>
        <p:spPr bwMode="auto">
          <a:xfrm>
            <a:off x="5364088" y="2255996"/>
            <a:ext cx="288032" cy="792088"/>
          </a:xfrm>
          <a:prstGeom prst="rightBrace">
            <a:avLst>
              <a:gd name="adj1" fmla="val 29585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" y="3942318"/>
            <a:ext cx="4690568" cy="251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42" y="3942318"/>
            <a:ext cx="4491609" cy="251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24128" y="64440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(</a:t>
            </a:r>
            <a:r>
              <a:rPr kumimoji="1" lang="ja-JP" altLang="en-US" sz="1800" dirty="0"/>
              <a:t>野口 裕之</a:t>
            </a:r>
            <a:r>
              <a:rPr kumimoji="1" lang="en-US" altLang="ja-JP" sz="1800" dirty="0"/>
              <a:t>(2017)</a:t>
            </a:r>
            <a:r>
              <a:rPr kumimoji="1" lang="ja-JP" altLang="en-US" sz="1800" dirty="0"/>
              <a:t>から引用</a:t>
            </a:r>
            <a:r>
              <a:rPr kumimoji="1" lang="en-US" altLang="ja-JP" sz="1800" dirty="0" smtClean="0"/>
              <a:t>)</a:t>
            </a:r>
            <a:endParaRPr kumimoji="1" lang="ja-JP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3995936" y="3037979"/>
            <a:ext cx="5040560" cy="11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395288">
              <a:buSzPct val="85000"/>
            </a:pPr>
            <a:r>
              <a:rPr lang="ja-JP" altLang="en-US" sz="2400" kern="0" dirty="0" smtClean="0"/>
              <a:t>多様性を測ろうとしている時代に</a:t>
            </a:r>
            <a:r>
              <a:rPr lang="en-US" altLang="ja-JP" sz="2400" kern="0" dirty="0" smtClean="0"/>
              <a:t>?</a:t>
            </a:r>
          </a:p>
          <a:p>
            <a:pPr marL="533400" indent="-395288">
              <a:buSzPct val="85000"/>
            </a:pPr>
            <a:r>
              <a:rPr lang="ja-JP" altLang="en-US" sz="2400" kern="0" dirty="0" smtClean="0"/>
              <a:t>複数単元が包含された科目には</a:t>
            </a:r>
            <a:r>
              <a:rPr lang="en-US" altLang="ja-JP" sz="2400" kern="0" dirty="0" smtClean="0"/>
              <a:t>?</a:t>
            </a:r>
          </a:p>
        </p:txBody>
      </p:sp>
      <p:sp>
        <p:nvSpPr>
          <p:cNvPr id="12" name="右中かっこ 11"/>
          <p:cNvSpPr/>
          <p:nvPr/>
        </p:nvSpPr>
        <p:spPr bwMode="auto">
          <a:xfrm rot="10800000">
            <a:off x="3992024" y="3121512"/>
            <a:ext cx="288032" cy="792088"/>
          </a:xfrm>
          <a:prstGeom prst="rightBrace">
            <a:avLst>
              <a:gd name="adj1" fmla="val 29585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0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88913"/>
            <a:ext cx="8812213" cy="1143000"/>
          </a:xfrm>
        </p:spPr>
        <p:txBody>
          <a:bodyPr/>
          <a:lstStyle/>
          <a:p>
            <a:r>
              <a:rPr lang="en-US" altLang="ja-JP" dirty="0" smtClean="0"/>
              <a:t>4. </a:t>
            </a:r>
            <a:r>
              <a:rPr lang="en-US" altLang="ja-JP" dirty="0"/>
              <a:t>IRT</a:t>
            </a:r>
            <a:r>
              <a:rPr lang="en-US" altLang="ja-JP" sz="2800" dirty="0"/>
              <a:t>(Item Response Theory</a:t>
            </a:r>
            <a:r>
              <a:rPr lang="ja-JP" altLang="en-US" sz="2800" dirty="0" err="1"/>
              <a:t>、</a:t>
            </a:r>
            <a:r>
              <a:rPr lang="ja-JP" altLang="en-US" sz="2800" dirty="0"/>
              <a:t>項目</a:t>
            </a:r>
            <a:r>
              <a:rPr lang="ja-JP" altLang="en-US" sz="2800" dirty="0" smtClean="0"/>
              <a:t>反応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応答理論</a:t>
            </a:r>
            <a:r>
              <a:rPr lang="en-US" altLang="ja-JP" sz="2800" dirty="0" smtClean="0"/>
              <a:t>)</a:t>
            </a:r>
            <a:endParaRPr lang="ja-JP" altLang="en-US" sz="2800" dirty="0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399" y="1180060"/>
            <a:ext cx="8991601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en-US" altLang="ja-JP" sz="2800" dirty="0"/>
              <a:t>[</a:t>
            </a:r>
            <a:r>
              <a:rPr lang="ja-JP" altLang="en-US" sz="2800" dirty="0"/>
              <a:t>危惧</a:t>
            </a:r>
            <a:r>
              <a:rPr lang="en-US" altLang="ja-JP" sz="2800" dirty="0"/>
              <a:t>] </a:t>
            </a:r>
          </a:p>
          <a:p>
            <a:pPr marL="933450" lvl="1" indent="-395288">
              <a:buSzPct val="85000"/>
            </a:pPr>
            <a:r>
              <a:rPr lang="ja-JP" altLang="en-US" sz="2400" dirty="0"/>
              <a:t>単答式の出題＝知識を問う設問になりがちではないか</a:t>
            </a:r>
            <a:r>
              <a:rPr lang="en-US" altLang="ja-JP" sz="2400" dirty="0"/>
              <a:t>?</a:t>
            </a:r>
          </a:p>
          <a:p>
            <a:pPr marL="933450" lvl="1" indent="-395288">
              <a:buSzPct val="85000"/>
            </a:pPr>
            <a:r>
              <a:rPr lang="ja-JP" altLang="en-US" sz="2400" dirty="0"/>
              <a:t>思考力を測るのに大問形式は有効な手段</a:t>
            </a:r>
            <a:r>
              <a:rPr lang="en-US" altLang="ja-JP" sz="2400" dirty="0"/>
              <a:t>(</a:t>
            </a:r>
            <a:r>
              <a:rPr lang="ja-JP" altLang="en-US" sz="2400" dirty="0"/>
              <a:t>日本の文化</a:t>
            </a:r>
            <a:r>
              <a:rPr lang="en-US" altLang="ja-JP" sz="2400" dirty="0"/>
              <a:t>)</a:t>
            </a:r>
          </a:p>
          <a:p>
            <a:pPr marL="533400" indent="-395288">
              <a:buSzPct val="85000"/>
            </a:pPr>
            <a:r>
              <a:rPr lang="ja-JP" altLang="en-US" sz="2800" dirty="0"/>
              <a:t>変換点</a:t>
            </a:r>
            <a:r>
              <a:rPr lang="en-US" altLang="ja-JP" sz="2800" dirty="0"/>
              <a:t>(Scaled Score): </a:t>
            </a:r>
          </a:p>
          <a:p>
            <a:pPr marL="933450" lvl="1" indent="-395288">
              <a:buSzPct val="85000"/>
            </a:pPr>
            <a:r>
              <a:rPr lang="ja-JP" altLang="en-US" sz="2400" dirty="0"/>
              <a:t>選抜試験における変換点の受容が進むか</a:t>
            </a:r>
            <a:r>
              <a:rPr lang="en-US" altLang="ja-JP" sz="2400" dirty="0"/>
              <a:t>? : </a:t>
            </a:r>
            <a:r>
              <a:rPr lang="ja-JP" altLang="en-US" sz="2400" dirty="0"/>
              <a:t>疑問</a:t>
            </a:r>
            <a:endParaRPr lang="en-US" altLang="ja-JP" sz="2400" dirty="0"/>
          </a:p>
          <a:p>
            <a:pPr marL="933450" lvl="1" indent="-395288">
              <a:buSzPct val="85000"/>
            </a:pPr>
            <a:r>
              <a:rPr lang="ja-JP" altLang="en-US" sz="2400" dirty="0"/>
              <a:t>資格試験</a:t>
            </a:r>
            <a:r>
              <a:rPr lang="en-US" altLang="ja-JP" sz="2400" dirty="0"/>
              <a:t>(TOEFL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TOEIC</a:t>
            </a:r>
            <a:r>
              <a:rPr lang="ja-JP" altLang="en-US" sz="2400" dirty="0"/>
              <a:t>等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での</a:t>
            </a:r>
            <a:r>
              <a:rPr lang="ja-JP" altLang="en-US" sz="2400" dirty="0"/>
              <a:t>普及</a:t>
            </a:r>
            <a:r>
              <a:rPr lang="ja-JP" altLang="en-US" sz="2400" dirty="0" smtClean="0"/>
              <a:t>で理解が進んだ</a:t>
            </a:r>
            <a:r>
              <a:rPr lang="ja-JP" altLang="en-US" sz="2400" dirty="0"/>
              <a:t>のか</a:t>
            </a:r>
            <a:r>
              <a:rPr lang="en-US" altLang="ja-JP" sz="2400" dirty="0"/>
              <a:t>??</a:t>
            </a:r>
          </a:p>
          <a:p>
            <a:pPr marL="533400" indent="-395288">
              <a:buSzPct val="85000"/>
            </a:pPr>
            <a:r>
              <a:rPr lang="ja-JP" altLang="en-US" sz="2800" dirty="0"/>
              <a:t>パラメータ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推定</a:t>
            </a:r>
            <a:endParaRPr lang="en-US" altLang="ja-JP" sz="28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目的関数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尤度関数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複雑</a:t>
            </a:r>
            <a:r>
              <a:rPr lang="en-US" altLang="ja-JP" sz="2400" dirty="0"/>
              <a:t>(</a:t>
            </a:r>
            <a:r>
              <a:rPr lang="ja-JP" altLang="en-US" sz="2400" dirty="0"/>
              <a:t>多次元多峰性</a:t>
            </a:r>
            <a:r>
              <a:rPr lang="en-US" altLang="ja-JP" sz="2400" dirty="0"/>
              <a:t>)</a:t>
            </a:r>
            <a:r>
              <a:rPr lang="ja-JP" altLang="en-US" sz="2400" dirty="0"/>
              <a:t>で最適解が求まる保証</a:t>
            </a:r>
            <a:r>
              <a:rPr lang="ja-JP" altLang="en-US" sz="2400" dirty="0" smtClean="0"/>
              <a:t>がない</a:t>
            </a:r>
            <a:r>
              <a:rPr lang="ja-JP" altLang="en-US" sz="2400" dirty="0"/>
              <a:t>。擬似的に求まってように振る舞っているだけ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endParaRPr lang="en-US" altLang="ja-JP" sz="2400" dirty="0" smtClean="0"/>
          </a:p>
          <a:p>
            <a:pPr marL="538162" lvl="1" indent="0">
              <a:buSzPct val="85000"/>
              <a:buNone/>
            </a:pPr>
            <a:r>
              <a:rPr lang="en-US" altLang="ja-JP" sz="2400" dirty="0" smtClean="0"/>
              <a:t>   ===&gt;</a:t>
            </a:r>
            <a:endParaRPr lang="en-US" altLang="ja-JP" sz="2400" dirty="0"/>
          </a:p>
          <a:p>
            <a:pPr marL="933450" lvl="1" indent="-395288">
              <a:buSzPct val="85000"/>
            </a:pPr>
            <a:endParaRPr lang="en-US" altLang="ja-JP" sz="24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767600" y="5229200"/>
            <a:ext cx="712891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395288">
              <a:buSzPct val="85000"/>
            </a:pPr>
            <a:r>
              <a:rPr lang="ja-JP" altLang="en-US" sz="2400" kern="0" dirty="0" smtClean="0"/>
              <a:t>モデルの特性</a:t>
            </a:r>
            <a:endParaRPr lang="en-US" altLang="ja-JP" sz="2400" kern="0" dirty="0" smtClean="0"/>
          </a:p>
          <a:p>
            <a:pPr marL="533400" indent="-395288">
              <a:buSzPct val="85000"/>
            </a:pPr>
            <a:r>
              <a:rPr lang="ja-JP" altLang="en-US" sz="2400" kern="0" dirty="0" smtClean="0"/>
              <a:t>計算</a:t>
            </a:r>
            <a:r>
              <a:rPr lang="ja-JP" altLang="en-US" sz="2400" kern="0" dirty="0"/>
              <a:t>技術の問題では</a:t>
            </a:r>
            <a:r>
              <a:rPr lang="ja-JP" altLang="en-US" sz="2400" kern="0" dirty="0" smtClean="0"/>
              <a:t>ない</a:t>
            </a:r>
            <a:r>
              <a:rPr lang="en-US" altLang="ja-JP" sz="2400" kern="0" dirty="0" smtClean="0"/>
              <a:t>(EM</a:t>
            </a:r>
            <a:r>
              <a:rPr lang="ja-JP" altLang="en-US" sz="2400" kern="0" dirty="0" err="1" smtClean="0"/>
              <a:t>、</a:t>
            </a:r>
            <a:r>
              <a:rPr lang="en-US" altLang="ja-JP" sz="2400" kern="0" dirty="0" smtClean="0"/>
              <a:t>MCMC</a:t>
            </a:r>
            <a:r>
              <a:rPr lang="ja-JP" altLang="en-US" sz="2400" kern="0" dirty="0" err="1" smtClean="0"/>
              <a:t>、</a:t>
            </a:r>
            <a:r>
              <a:rPr lang="ja-JP" altLang="en-US" sz="2400" kern="0" dirty="0" smtClean="0"/>
              <a:t>ベイス、</a:t>
            </a:r>
            <a:r>
              <a:rPr lang="en-US" altLang="ja-JP" sz="2400" kern="0" dirty="0" smtClean="0"/>
              <a:t>...)</a:t>
            </a:r>
            <a:endParaRPr lang="ja-JP" altLang="en-US" sz="2400" kern="0" dirty="0"/>
          </a:p>
          <a:p>
            <a:pPr marL="533400" indent="-395288">
              <a:buSzPct val="85000"/>
            </a:pPr>
            <a:r>
              <a:rPr lang="ja-JP" altLang="en-US" sz="2400" kern="0" dirty="0"/>
              <a:t>計算手法</a:t>
            </a:r>
            <a:r>
              <a:rPr lang="ja-JP" altLang="en-US" sz="2400" kern="0" dirty="0" smtClean="0"/>
              <a:t>が改良されたら数値が</a:t>
            </a:r>
            <a:r>
              <a:rPr lang="ja-JP" altLang="en-US" sz="2400" kern="0" dirty="0"/>
              <a:t>変わる</a:t>
            </a:r>
            <a:r>
              <a:rPr lang="ja-JP" altLang="en-US" sz="2400" kern="0" dirty="0" smtClean="0"/>
              <a:t>可能性</a:t>
            </a:r>
            <a:endParaRPr lang="ja-JP" altLang="en-US" sz="2400" kern="0" dirty="0"/>
          </a:p>
        </p:txBody>
      </p:sp>
      <p:sp>
        <p:nvSpPr>
          <p:cNvPr id="7" name="右中かっこ 6"/>
          <p:cNvSpPr/>
          <p:nvPr/>
        </p:nvSpPr>
        <p:spPr bwMode="auto">
          <a:xfrm rot="10800000">
            <a:off x="1763688" y="5312732"/>
            <a:ext cx="288032" cy="1212611"/>
          </a:xfrm>
          <a:prstGeom prst="rightBrace">
            <a:avLst>
              <a:gd name="adj1" fmla="val 29585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6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31D0D-C0FD-4605-958C-0F53C9E5F80F}" type="slidenum">
              <a:rPr lang="en-US" altLang="ja-JP" sz="2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ja-JP" sz="2400" smtClean="0">
              <a:solidFill>
                <a:schemeClr val="bg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88913"/>
            <a:ext cx="8812213" cy="1143000"/>
          </a:xfrm>
        </p:spPr>
        <p:txBody>
          <a:bodyPr/>
          <a:lstStyle/>
          <a:p>
            <a:r>
              <a:rPr lang="en-US" altLang="ja-JP" dirty="0" smtClean="0"/>
              <a:t>4. </a:t>
            </a:r>
            <a:r>
              <a:rPr lang="en-US" altLang="ja-JP" dirty="0"/>
              <a:t>IRT</a:t>
            </a:r>
            <a:r>
              <a:rPr lang="en-US" altLang="ja-JP" sz="2800" dirty="0"/>
              <a:t>(Item Response Theory</a:t>
            </a:r>
            <a:r>
              <a:rPr lang="ja-JP" altLang="en-US" sz="2800" dirty="0" err="1"/>
              <a:t>、</a:t>
            </a:r>
            <a:r>
              <a:rPr lang="ja-JP" altLang="en-US" sz="2800" dirty="0"/>
              <a:t>項目</a:t>
            </a:r>
            <a:r>
              <a:rPr lang="ja-JP" altLang="en-US" sz="2800" dirty="0" smtClean="0"/>
              <a:t>反応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応答理論</a:t>
            </a:r>
            <a:r>
              <a:rPr lang="en-US" altLang="ja-JP" sz="2800" dirty="0" smtClean="0"/>
              <a:t>)</a:t>
            </a:r>
            <a:endParaRPr lang="ja-JP" altLang="en-US" sz="2800" dirty="0" smtClean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399" y="1180060"/>
            <a:ext cx="8991601" cy="5759450"/>
          </a:xfrm>
        </p:spPr>
        <p:txBody>
          <a:bodyPr/>
          <a:lstStyle/>
          <a:p>
            <a:pPr marL="533400" indent="-395288">
              <a:buSzPct val="85000"/>
            </a:pPr>
            <a:r>
              <a:rPr lang="ja-JP" altLang="en-US" sz="2800" dirty="0" smtClean="0"/>
              <a:t>パラメータの推定</a:t>
            </a:r>
            <a:r>
              <a:rPr lang="en-US" altLang="ja-JP" sz="2800" dirty="0" smtClean="0"/>
              <a:t> </a:t>
            </a:r>
            <a:endParaRPr lang="en-US" altLang="ja-JP" sz="2800" dirty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尤度関数を最大にするパラメータ</a:t>
            </a:r>
            <a:r>
              <a:rPr lang="en-US" altLang="ja-JP" sz="2400" dirty="0" smtClean="0"/>
              <a:t>θ</a:t>
            </a:r>
            <a:r>
              <a:rPr lang="ja-JP" altLang="en-US" sz="2400" dirty="0" smtClean="0"/>
              <a:t>を求める。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 smtClean="0"/>
              <a:t>解析的には解けず、繰り返し計算で求める必要。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en-US" altLang="ja-JP" sz="2400" dirty="0"/>
              <a:t>Newton-Raphson</a:t>
            </a:r>
            <a:r>
              <a:rPr lang="ja-JP" altLang="en-US" sz="2400" dirty="0"/>
              <a:t>法</a:t>
            </a:r>
            <a:r>
              <a:rPr lang="ja-JP" altLang="en-US" sz="2400" dirty="0" smtClean="0"/>
              <a:t>等の最適化手法を用いて。初期値依存。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ja-JP" altLang="en-US" sz="2400" dirty="0"/>
              <a:t>計算機</a:t>
            </a:r>
            <a:r>
              <a:rPr lang="ja-JP" altLang="en-US" sz="2400" dirty="0" smtClean="0"/>
              <a:t>精度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も依存。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r>
              <a:rPr lang="en-US" altLang="ja-JP" sz="2400" dirty="0"/>
              <a:t>Local Max</a:t>
            </a:r>
            <a:r>
              <a:rPr lang="ja-JP" altLang="en-US" sz="2400" dirty="0"/>
              <a:t>は求まる</a:t>
            </a:r>
            <a:r>
              <a:rPr lang="ja-JP" altLang="en-US" sz="2400" dirty="0" smtClean="0"/>
              <a:t>が、</a:t>
            </a:r>
            <a:r>
              <a:rPr lang="en-US" altLang="ja-JP" sz="2400" dirty="0" smtClean="0"/>
              <a:t>Global Max</a:t>
            </a:r>
            <a:r>
              <a:rPr lang="ja-JP" altLang="en-US" sz="2400" dirty="0" smtClean="0"/>
              <a:t>が求まる保証はない。</a:t>
            </a:r>
            <a:endParaRPr lang="en-US" altLang="ja-JP" sz="2400" dirty="0" smtClean="0"/>
          </a:p>
          <a:p>
            <a:pPr marL="1333500" lvl="2" indent="-395288">
              <a:buSzPct val="85000"/>
            </a:pPr>
            <a:r>
              <a:rPr lang="en-US" altLang="ja-JP" sz="2000" dirty="0" smtClean="0"/>
              <a:t>θ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組み合わせ</a:t>
            </a:r>
            <a:r>
              <a:rPr lang="ja-JP" altLang="en-US" sz="2000" dirty="0" smtClean="0"/>
              <a:t>は無限組存在する  </a:t>
            </a:r>
            <a:r>
              <a:rPr lang="en-US" altLang="ja-JP" sz="2000" dirty="0" smtClean="0"/>
              <a:t>===&gt;</a:t>
            </a:r>
            <a:r>
              <a:rPr lang="ja-JP" altLang="en-US" sz="2000" dirty="0" smtClean="0"/>
              <a:t> 一種の違和感</a:t>
            </a:r>
            <a:endParaRPr lang="en-US" altLang="ja-JP" sz="2000" dirty="0" smtClean="0"/>
          </a:p>
          <a:p>
            <a:pPr marL="933450" lvl="1" indent="-395288">
              <a:buSzPct val="85000"/>
            </a:pPr>
            <a:r>
              <a:rPr lang="en-US" altLang="ja-JP" sz="2400" dirty="0" smtClean="0"/>
              <a:t>IRT</a:t>
            </a:r>
            <a:r>
              <a:rPr lang="ja-JP" altLang="en-US" sz="2400" dirty="0" smtClean="0"/>
              <a:t>：</a:t>
            </a:r>
            <a:endParaRPr lang="en-US" altLang="ja-JP" sz="2400" dirty="0" smtClean="0"/>
          </a:p>
          <a:p>
            <a:pPr marL="933450" lvl="1" indent="-395288">
              <a:buSzPct val="85000"/>
            </a:pPr>
            <a:endParaRPr lang="en-US" altLang="ja-JP" sz="2400" dirty="0"/>
          </a:p>
          <a:p>
            <a:pPr marL="933450" lvl="1" indent="-395288">
              <a:buSzPct val="85000"/>
            </a:pPr>
            <a:r>
              <a:rPr lang="en-US" altLang="ja-JP" sz="2400" dirty="0" smtClean="0"/>
              <a:t>LCA</a:t>
            </a:r>
            <a:r>
              <a:rPr lang="ja-JP" altLang="en-US" sz="2400" dirty="0" smtClean="0"/>
              <a:t>：</a:t>
            </a:r>
            <a:endParaRPr lang="en-US" altLang="ja-JP" sz="2400" dirty="0" smtClean="0"/>
          </a:p>
        </p:txBody>
      </p:sp>
      <p:sp>
        <p:nvSpPr>
          <p:cNvPr id="63493" name="スライド番号プレースホルダ 5"/>
          <p:cNvSpPr txBox="1">
            <a:spLocks noGrp="1"/>
          </p:cNvSpPr>
          <p:nvPr/>
        </p:nvSpPr>
        <p:spPr bwMode="auto">
          <a:xfrm>
            <a:off x="7059613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167CB3-719F-4050-85FD-DE7F8D2ABFDC}" type="slidenum">
              <a:rPr lang="en-US" altLang="ja-JP" sz="24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ja-JP" sz="2400">
              <a:solidFill>
                <a:schemeClr val="bg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21" y="5676256"/>
            <a:ext cx="3714750" cy="638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82" y="5100430"/>
            <a:ext cx="2962275" cy="6286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74629"/>
            <a:ext cx="1704975" cy="2952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43" y="4807537"/>
            <a:ext cx="4457700" cy="3143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02" y="4385675"/>
            <a:ext cx="2476500" cy="2952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77" y="4352730"/>
            <a:ext cx="22193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mboo">
  <a:themeElements>
    <a:clrScheme name="1_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1_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amboo">
  <a:themeElements>
    <a:clrScheme name="1_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1_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amboo">
  <a:themeElements>
    <a:clrScheme name="1_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80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B98A00"/>
      </a:accent6>
      <a:hlink>
        <a:srgbClr val="FF0000"/>
      </a:hlink>
      <a:folHlink>
        <a:srgbClr val="663300"/>
      </a:folHlink>
    </a:clrScheme>
    <a:fontScheme name="1_Bamboo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80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FF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Sogo08</Template>
  <TotalTime>14929</TotalTime>
  <Words>1376</Words>
  <Application>Microsoft Office PowerPoint</Application>
  <PresentationFormat>画面に合わせる (4:3)</PresentationFormat>
  <Paragraphs>273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16</vt:i4>
      </vt:variant>
    </vt:vector>
  </HeadingPairs>
  <TitlesOfParts>
    <vt:vector size="31" baseType="lpstr">
      <vt:lpstr>HGPｺﾞｼｯｸE</vt:lpstr>
      <vt:lpstr>HGPｺﾞｼｯｸM</vt:lpstr>
      <vt:lpstr>HG丸ｺﾞｼｯｸM-PRO</vt:lpstr>
      <vt:lpstr>ＭＳ Ｐゴシック</vt:lpstr>
      <vt:lpstr>メイリオ</vt:lpstr>
      <vt:lpstr>Arial</vt:lpstr>
      <vt:lpstr>Times New Roman</vt:lpstr>
      <vt:lpstr>Trebuchet MS</vt:lpstr>
      <vt:lpstr>Wingdings</vt:lpstr>
      <vt:lpstr>Wingdings 3</vt:lpstr>
      <vt:lpstr>Bamboo</vt:lpstr>
      <vt:lpstr>1_Bamboo</vt:lpstr>
      <vt:lpstr>2_Bamboo</vt:lpstr>
      <vt:lpstr>3_Bamboo</vt:lpstr>
      <vt:lpstr>ファセット</vt:lpstr>
      <vt:lpstr>PowerPoint プレゼンテーション</vt:lpstr>
      <vt:lpstr>1. CBT(Computer-Based Testing): 利点</vt:lpstr>
      <vt:lpstr>1. CBT(Computer-Based Testing): 欠点</vt:lpstr>
      <vt:lpstr>2. Item Bank(Item Pool、項目/設問銀行)</vt:lpstr>
      <vt:lpstr>2. Item Bank(Item Pool、項目/設問銀行)</vt:lpstr>
      <vt:lpstr>3. 顕在変量と潜在変量とのハザマで</vt:lpstr>
      <vt:lpstr>4. IRT(Item Response Theory、項目反応/応答理論)</vt:lpstr>
      <vt:lpstr>4. IRT(Item Response Theory、項目反応/応答理論)</vt:lpstr>
      <vt:lpstr>4. IRT(Item Response Theory、項目反応/応答理論)</vt:lpstr>
      <vt:lpstr>4. IRT(Item Response Theory、項目反応/応答理論)</vt:lpstr>
      <vt:lpstr>5. 顕在変量を扱う手法の背景</vt:lpstr>
      <vt:lpstr>6. IRT再考</vt:lpstr>
      <vt:lpstr>7. IRTの活きる道</vt:lpstr>
      <vt:lpstr>7. IRTの活きる道</vt:lpstr>
      <vt:lpstr>8. まとめに代えて：数理的見地から</vt:lpstr>
      <vt:lpstr>【参考文献】</vt:lpstr>
    </vt:vector>
  </TitlesOfParts>
  <Company>Ihara .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UIプロジェクトX</dc:title>
  <dc:creator>Ihara . lab</dc:creator>
  <cp:lastModifiedBy>ice</cp:lastModifiedBy>
  <cp:revision>2154</cp:revision>
  <cp:lastPrinted>2019-10-24T00:27:21Z</cp:lastPrinted>
  <dcterms:created xsi:type="dcterms:W3CDTF">2007-10-25T08:30:33Z</dcterms:created>
  <dcterms:modified xsi:type="dcterms:W3CDTF">2019-10-24T00:45:18Z</dcterms:modified>
</cp:coreProperties>
</file>